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401" r:id="rId3"/>
    <p:sldId id="284" r:id="rId4"/>
    <p:sldId id="356" r:id="rId5"/>
    <p:sldId id="369" r:id="rId6"/>
    <p:sldId id="270" r:id="rId7"/>
    <p:sldId id="291" r:id="rId8"/>
    <p:sldId id="363" r:id="rId9"/>
    <p:sldId id="292" r:id="rId10"/>
    <p:sldId id="384" r:id="rId11"/>
    <p:sldId id="326" r:id="rId12"/>
    <p:sldId id="386" r:id="rId13"/>
    <p:sldId id="366" r:id="rId14"/>
    <p:sldId id="379"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 id="40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6" autoAdjust="0"/>
    <p:restoredTop sz="86410" autoAdjust="0"/>
  </p:normalViewPr>
  <p:slideViewPr>
    <p:cSldViewPr>
      <p:cViewPr>
        <p:scale>
          <a:sx n="55" d="100"/>
          <a:sy n="55" d="100"/>
        </p:scale>
        <p:origin x="-1632" y="-228"/>
      </p:cViewPr>
      <p:guideLst>
        <p:guide orient="horz" pos="2160"/>
        <p:guide pos="2880"/>
      </p:guideLst>
    </p:cSldViewPr>
  </p:slideViewPr>
  <p:outlineViewPr>
    <p:cViewPr>
      <p:scale>
        <a:sx n="33" d="100"/>
        <a:sy n="33" d="100"/>
      </p:scale>
      <p:origin x="0" y="44064"/>
    </p:cViewPr>
  </p:outlineViewPr>
  <p:notesTextViewPr>
    <p:cViewPr>
      <p:scale>
        <a:sx n="100" d="100"/>
        <a:sy n="100" d="100"/>
      </p:scale>
      <p:origin x="0" y="0"/>
    </p:cViewPr>
  </p:notesTextViewPr>
  <p:sorterViewPr>
    <p:cViewPr>
      <p:scale>
        <a:sx n="93" d="100"/>
        <a:sy n="93" d="100"/>
      </p:scale>
      <p:origin x="0" y="63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DFC63C-24D0-4D6C-A0DB-1B71AAEEF919}" type="datetimeFigureOut">
              <a:rPr lang="en-US" smtClean="0"/>
              <a:pPr/>
              <a:t>3/18/2013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C44E1-7BC5-4D47-9F62-2AA7CA889B1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5643BC-E9AA-4E6D-B0FB-58DBB754B182}"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Rules of Origin (</a:t>
            </a:r>
            <a:r>
              <a:rPr lang="en-US" sz="1200" kern="1200" baseline="0" dirty="0" err="1" smtClean="0">
                <a:solidFill>
                  <a:schemeClr val="tx1"/>
                </a:solidFill>
                <a:latin typeface="+mn-lt"/>
                <a:ea typeface="+mn-ea"/>
                <a:cs typeface="+mn-cs"/>
              </a:rPr>
              <a:t>RoO</a:t>
            </a:r>
            <a:r>
              <a:rPr lang="en-US" sz="1200" kern="1200" baseline="0" dirty="0" smtClean="0">
                <a:solidFill>
                  <a:schemeClr val="tx1"/>
                </a:solidFill>
                <a:latin typeface="+mn-lt"/>
                <a:ea typeface="+mn-ea"/>
                <a:cs typeface="+mn-cs"/>
              </a:rPr>
              <a:t>) are an important part of any Free Trade Agreement, and determine the criteria that are applied to preferential trade flows between Member States, as well as methods of administrative cooperation. Without these rules, any preferential market access that Member States grant each other would be dissipated to outside countries.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free trade area should contain uniform requirements to determine the origin of goods produced and circulated within this area, especially since many processed goods today are made up from inputs that are from both local and imported sources.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Rules of Origin (</a:t>
            </a:r>
            <a:r>
              <a:rPr lang="en-US" sz="1200" kern="1200" baseline="0" dirty="0" err="1" smtClean="0">
                <a:solidFill>
                  <a:schemeClr val="tx1"/>
                </a:solidFill>
                <a:latin typeface="+mn-lt"/>
                <a:ea typeface="+mn-ea"/>
                <a:cs typeface="+mn-cs"/>
              </a:rPr>
              <a:t>RoO</a:t>
            </a:r>
            <a:r>
              <a:rPr lang="en-US" sz="1200" kern="1200" baseline="0" dirty="0" smtClean="0">
                <a:solidFill>
                  <a:schemeClr val="tx1"/>
                </a:solidFill>
                <a:latin typeface="+mn-lt"/>
                <a:ea typeface="+mn-ea"/>
                <a:cs typeface="+mn-cs"/>
              </a:rPr>
              <a:t>) play a critical part in international trade and particularly within preferential trade areas. </a:t>
            </a:r>
            <a:r>
              <a:rPr lang="en-US" sz="1200" kern="1200" baseline="0" dirty="0" err="1" smtClean="0">
                <a:solidFill>
                  <a:schemeClr val="tx1"/>
                </a:solidFill>
                <a:latin typeface="+mn-lt"/>
                <a:ea typeface="+mn-ea"/>
                <a:cs typeface="+mn-cs"/>
              </a:rPr>
              <a:t>RoO</a:t>
            </a:r>
            <a:r>
              <a:rPr lang="en-US" sz="1200" kern="1200" baseline="0" dirty="0" smtClean="0">
                <a:solidFill>
                  <a:schemeClr val="tx1"/>
                </a:solidFill>
                <a:latin typeface="+mn-lt"/>
                <a:ea typeface="+mn-ea"/>
                <a:cs typeface="+mn-cs"/>
              </a:rPr>
              <a:t> set out the conditions that specify when a product, especially when made of from local and foreign materials, can be considered as being sufficiently transformed to qualify for preferences under a given trade agreement. </a:t>
            </a:r>
          </a:p>
          <a:p>
            <a:endParaRPr lang="en-US" dirty="0" smtClean="0"/>
          </a:p>
          <a:p>
            <a:r>
              <a:rPr lang="en-US" dirty="0" smtClean="0"/>
              <a:t>CET= Tariffs of raw and intermediate goods is</a:t>
            </a:r>
            <a:r>
              <a:rPr lang="en-US" baseline="0" dirty="0" smtClean="0"/>
              <a:t> )%, Intermediate goods is 10% and finished goods is 25%. </a:t>
            </a:r>
            <a:endParaRPr lang="en-US"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Arial" pitchFamily="34" charset="0"/>
                <a:cs typeface="Arial" pitchFamily="34" charset="0"/>
              </a:rPr>
              <a:t>source</a:t>
            </a:r>
            <a:r>
              <a:rPr lang="en-US" sz="1200" dirty="0" smtClean="0">
                <a:latin typeface="Arial" pitchFamily="34" charset="0"/>
                <a:cs typeface="Arial" pitchFamily="34" charset="0"/>
              </a:rPr>
              <a:t>- </a:t>
            </a:r>
            <a:r>
              <a:rPr lang="en-US" sz="1200" b="1" i="1" u="none" dirty="0" smtClean="0">
                <a:latin typeface="Arial" pitchFamily="34" charset="0"/>
                <a:cs typeface="Arial" pitchFamily="34" charset="0"/>
              </a:rPr>
              <a:t>World Investment Report-2010.)</a:t>
            </a:r>
            <a:endParaRPr lang="en-US" i="1" u="none"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COMESA International Trade Statistics: bulletin no. 2012 pp 13</a:t>
            </a:r>
            <a:endParaRPr lang="en-US"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COMESA International Trade Statistics: bulletin no. 2012 pp 13</a:t>
            </a:r>
          </a:p>
          <a:p>
            <a:endParaRPr lang="en-US"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COMESA International Bulletin trade statistics: Bulletin no.11 2012.</a:t>
            </a:r>
            <a:endParaRPr lang="en-US"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BC44E1-7BC5-4D47-9F62-2AA7CA889B19}"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7AB1261-12C0-40F6-84B3-C87AEC74C132}" type="datetimeFigureOut">
              <a:rPr lang="en-US" smtClean="0"/>
              <a:pPr/>
              <a:t>3/18/2013</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347342-2C83-427E-A3E5-C57A275640F9}" type="slidenum">
              <a:rPr lang="en-GB" smtClean="0"/>
              <a:pPr/>
              <a:t>‹#›</a:t>
            </a:fld>
            <a:endParaRPr lang="en-GB"/>
          </a:p>
        </p:txBody>
      </p:sp>
      <p:pic>
        <p:nvPicPr>
          <p:cNvPr id="10" name="Picture 1"/>
          <p:cNvPicPr>
            <a:picLocks noChangeAspect="1" noChangeArrowheads="1"/>
          </p:cNvPicPr>
          <p:nvPr userDrawn="1"/>
        </p:nvPicPr>
        <p:blipFill>
          <a:blip r:embed="rId3" cstate="print"/>
          <a:srcRect/>
          <a:stretch>
            <a:fillRect/>
          </a:stretch>
        </p:blipFill>
        <p:spPr bwMode="auto">
          <a:xfrm>
            <a:off x="179512" y="188640"/>
            <a:ext cx="1581150" cy="14287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7AB1261-12C0-40F6-84B3-C87AEC74C132}" type="datetimeFigureOut">
              <a:rPr lang="en-US" smtClean="0"/>
              <a:pPr/>
              <a:t>3/18/2013</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347342-2C83-427E-A3E5-C57A275640F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7AB1261-12C0-40F6-84B3-C87AEC74C132}" type="datetimeFigureOut">
              <a:rPr lang="en-US" smtClean="0"/>
              <a:pPr/>
              <a:t>3/18/2013</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7AB1261-12C0-40F6-84B3-C87AEC74C132}" type="datetimeFigureOut">
              <a:rPr lang="en-US" smtClean="0"/>
              <a:pPr/>
              <a:t>3/18/2013</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3347342-2C83-427E-A3E5-C57A275640F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7AB1261-12C0-40F6-84B3-C87AEC74C132}" type="datetimeFigureOut">
              <a:rPr lang="en-US" smtClean="0"/>
              <a:pPr/>
              <a:t>3/18/2013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3347342-2C83-427E-A3E5-C57A275640F9}"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7AB1261-12C0-40F6-84B3-C87AEC74C132}" type="datetimeFigureOut">
              <a:rPr lang="en-US" smtClean="0"/>
              <a:pPr/>
              <a:t>3/18/2013</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347342-2C83-427E-A3E5-C57A275640F9}"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mesabusinesscouncil.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2400" dirty="0" smtClean="0">
                <a:latin typeface="Arial" pitchFamily="34" charset="0"/>
                <a:cs typeface="Arial" pitchFamily="34" charset="0"/>
              </a:rPr>
              <a:t> </a:t>
            </a:r>
            <a:br>
              <a:rPr lang="en-GB" sz="2400" dirty="0" smtClean="0">
                <a:latin typeface="Arial" pitchFamily="34" charset="0"/>
                <a:cs typeface="Arial" pitchFamily="34" charset="0"/>
              </a:rPr>
            </a:br>
            <a:r>
              <a:rPr lang="en-GB" sz="2400" dirty="0" smtClean="0">
                <a:latin typeface="Arial" pitchFamily="34" charset="0"/>
                <a:cs typeface="Arial" pitchFamily="34" charset="0"/>
              </a:rPr>
              <a:t/>
            </a:r>
            <a:br>
              <a:rPr lang="en-GB" sz="2400" dirty="0" smtClean="0">
                <a:latin typeface="Arial" pitchFamily="34" charset="0"/>
                <a:cs typeface="Arial" pitchFamily="34" charset="0"/>
              </a:rPr>
            </a:br>
            <a:endParaRPr lang="en-GB" sz="2400" dirty="0">
              <a:latin typeface="Arial" pitchFamily="34" charset="0"/>
              <a:cs typeface="Arial" pitchFamily="34" charset="0"/>
            </a:endParaRPr>
          </a:p>
        </p:txBody>
      </p:sp>
      <p:sp>
        <p:nvSpPr>
          <p:cNvPr id="3" name="Subtitle 2"/>
          <p:cNvSpPr>
            <a:spLocks noGrp="1"/>
          </p:cNvSpPr>
          <p:nvPr>
            <p:ph type="subTitle" idx="1"/>
          </p:nvPr>
        </p:nvSpPr>
        <p:spPr>
          <a:xfrm>
            <a:off x="179512" y="2132856"/>
            <a:ext cx="8278688" cy="2678455"/>
          </a:xfrm>
        </p:spPr>
        <p:txBody>
          <a:bodyPr>
            <a:normAutofit fontScale="85000" lnSpcReduction="20000"/>
          </a:bodyPr>
          <a:lstStyle/>
          <a:p>
            <a:pPr algn="ctr"/>
            <a:endParaRPr lang="en-GB" sz="1900" dirty="0" smtClean="0"/>
          </a:p>
          <a:p>
            <a:pPr algn="ctr"/>
            <a:r>
              <a:rPr lang="en-GB" sz="4000" b="1" dirty="0" smtClean="0">
                <a:solidFill>
                  <a:schemeClr val="tx1"/>
                </a:solidFill>
                <a:latin typeface="Arial" pitchFamily="34" charset="0"/>
                <a:cs typeface="Arial" pitchFamily="34" charset="0"/>
              </a:rPr>
              <a:t>COMESA</a:t>
            </a:r>
          </a:p>
          <a:p>
            <a:pPr algn="ctr"/>
            <a:r>
              <a:rPr lang="en-GB" sz="2000" b="1" dirty="0" smtClean="0">
                <a:solidFill>
                  <a:schemeClr val="tx1"/>
                </a:solidFill>
                <a:latin typeface="Arial" pitchFamily="34" charset="0"/>
                <a:cs typeface="Arial" pitchFamily="34" charset="0"/>
              </a:rPr>
              <a:t/>
            </a:r>
            <a:br>
              <a:rPr lang="en-GB" sz="2000" b="1" dirty="0" smtClean="0">
                <a:solidFill>
                  <a:schemeClr val="tx1"/>
                </a:solidFill>
                <a:latin typeface="Arial" pitchFamily="34" charset="0"/>
                <a:cs typeface="Arial" pitchFamily="34" charset="0"/>
              </a:rPr>
            </a:br>
            <a:r>
              <a:rPr lang="en-GB" sz="2000" b="1" dirty="0" smtClean="0">
                <a:solidFill>
                  <a:schemeClr val="tx1"/>
                </a:solidFill>
                <a:latin typeface="Arial" pitchFamily="34" charset="0"/>
                <a:cs typeface="Arial" pitchFamily="34" charset="0"/>
              </a:rPr>
              <a:t>PROMOTING REGIONAL INTEGRATION THROUGH TRADE AND INVESTMENT</a:t>
            </a:r>
            <a:endParaRPr lang="en-GB" sz="1900" b="1" dirty="0" smtClean="0">
              <a:solidFill>
                <a:schemeClr val="tx1"/>
              </a:solidFill>
            </a:endParaRPr>
          </a:p>
          <a:p>
            <a:pPr algn="ctr"/>
            <a:endParaRPr lang="en-GB" sz="1900" dirty="0" smtClean="0">
              <a:solidFill>
                <a:schemeClr val="tx1"/>
              </a:solidFill>
            </a:endParaRPr>
          </a:p>
          <a:p>
            <a:pPr algn="ctr"/>
            <a:r>
              <a:rPr lang="en-GB" sz="1600" b="1" dirty="0" smtClean="0">
                <a:solidFill>
                  <a:schemeClr val="tx1"/>
                </a:solidFill>
                <a:latin typeface="Arial" pitchFamily="34" charset="0"/>
                <a:cs typeface="Arial" pitchFamily="34" charset="0"/>
              </a:rPr>
              <a:t>Presented by Amb. </a:t>
            </a:r>
            <a:r>
              <a:rPr lang="en-GB" sz="1600" b="1" dirty="0" err="1" smtClean="0">
                <a:solidFill>
                  <a:schemeClr val="tx1"/>
                </a:solidFill>
                <a:latin typeface="Arial" pitchFamily="34" charset="0"/>
                <a:cs typeface="Arial" pitchFamily="34" charset="0"/>
              </a:rPr>
              <a:t>Kipgeyot</a:t>
            </a:r>
            <a:r>
              <a:rPr lang="en-GB" sz="1600" b="1" dirty="0" smtClean="0">
                <a:solidFill>
                  <a:schemeClr val="tx1"/>
                </a:solidFill>
                <a:latin typeface="Arial" pitchFamily="34" charset="0"/>
                <a:cs typeface="Arial" pitchFamily="34" charset="0"/>
              </a:rPr>
              <a:t> </a:t>
            </a:r>
            <a:r>
              <a:rPr lang="en-GB" sz="1600" b="1" dirty="0" err="1" smtClean="0">
                <a:solidFill>
                  <a:schemeClr val="tx1"/>
                </a:solidFill>
                <a:latin typeface="Arial" pitchFamily="34" charset="0"/>
                <a:cs typeface="Arial" pitchFamily="34" charset="0"/>
              </a:rPr>
              <a:t>Cheluget</a:t>
            </a:r>
            <a:r>
              <a:rPr lang="en-GB" sz="1600" b="1" dirty="0" smtClean="0">
                <a:solidFill>
                  <a:schemeClr val="tx1"/>
                </a:solidFill>
                <a:latin typeface="Arial" pitchFamily="34" charset="0"/>
                <a:cs typeface="Arial" pitchFamily="34" charset="0"/>
              </a:rPr>
              <a:t>, Assistant Secretary General, Programs</a:t>
            </a:r>
          </a:p>
          <a:p>
            <a:pPr algn="ctr"/>
            <a:r>
              <a:rPr lang="en-GB" sz="1600" b="1" dirty="0" smtClean="0">
                <a:solidFill>
                  <a:schemeClr val="tx1"/>
                </a:solidFill>
                <a:latin typeface="Arial" pitchFamily="34" charset="0"/>
                <a:cs typeface="Arial" pitchFamily="34" charset="0"/>
              </a:rPr>
              <a:t>COMESA Secretariat.</a:t>
            </a:r>
          </a:p>
          <a:p>
            <a:pPr algn="ctr"/>
            <a:endParaRPr lang="en-GB" sz="1500" b="1" dirty="0" smtClean="0">
              <a:solidFill>
                <a:schemeClr val="tx1"/>
              </a:solidFill>
            </a:endParaRPr>
          </a:p>
          <a:p>
            <a:pPr algn="ctr"/>
            <a:r>
              <a:rPr lang="en-GB" b="1" dirty="0" smtClean="0">
                <a:solidFill>
                  <a:schemeClr val="tx1"/>
                </a:solidFill>
              </a:rPr>
              <a:t>COMESA Secretariat</a:t>
            </a:r>
          </a:p>
          <a:p>
            <a:endParaRPr lang="en-GB"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400" dirty="0" smtClean="0">
                <a:solidFill>
                  <a:srgbClr val="FFC000"/>
                </a:solidFill>
              </a:rPr>
              <a:t>Understanding the TRIPARTITE FTA</a:t>
            </a:r>
            <a:endParaRPr lang="en-US" sz="2400" dirty="0">
              <a:solidFill>
                <a:srgbClr val="FFC000"/>
              </a:solidFill>
            </a:endParaRPr>
          </a:p>
        </p:txBody>
      </p:sp>
      <p:sp>
        <p:nvSpPr>
          <p:cNvPr id="2" name="Content Placeholder 1"/>
          <p:cNvSpPr>
            <a:spLocks noGrp="1"/>
          </p:cNvSpPr>
          <p:nvPr>
            <p:ph idx="1"/>
          </p:nvPr>
        </p:nvSpPr>
        <p:spPr/>
        <p:txBody>
          <a:bodyPr>
            <a:normAutofit/>
          </a:bodyPr>
          <a:lstStyle/>
          <a:p>
            <a:pPr algn="just">
              <a:lnSpc>
                <a:spcPct val="80000"/>
              </a:lnSpc>
            </a:pPr>
            <a:r>
              <a:rPr lang="en-US" sz="1800" dirty="0" smtClean="0">
                <a:latin typeface="Arial" pitchFamily="34" charset="0"/>
                <a:cs typeface="Arial" pitchFamily="34" charset="0"/>
              </a:rPr>
              <a:t>COMESA, EAC and SADC – a total of 26 countries – make up the Tripartite </a:t>
            </a:r>
          </a:p>
          <a:p>
            <a:pPr algn="just">
              <a:lnSpc>
                <a:spcPct val="80000"/>
              </a:lnSpc>
            </a:pPr>
            <a:endParaRPr lang="en-US" sz="1800" dirty="0" smtClean="0">
              <a:latin typeface="Arial" pitchFamily="34" charset="0"/>
              <a:cs typeface="Arial" pitchFamily="34" charset="0"/>
            </a:endParaRPr>
          </a:p>
          <a:p>
            <a:pPr algn="just">
              <a:lnSpc>
                <a:spcPct val="80000"/>
              </a:lnSpc>
            </a:pPr>
            <a:r>
              <a:rPr lang="en-US" sz="1800" dirty="0" smtClean="0">
                <a:latin typeface="Arial" pitchFamily="34" charset="0"/>
                <a:cs typeface="Arial" pitchFamily="34" charset="0"/>
              </a:rPr>
              <a:t>With a combined GDP of USD 624 billion, and a population of 527 million </a:t>
            </a:r>
          </a:p>
          <a:p>
            <a:pPr algn="just">
              <a:lnSpc>
                <a:spcPct val="80000"/>
              </a:lnSpc>
            </a:pPr>
            <a:endParaRPr lang="en-US" sz="1800" dirty="0" smtClean="0">
              <a:latin typeface="Arial" pitchFamily="34" charset="0"/>
              <a:cs typeface="Arial" pitchFamily="34" charset="0"/>
            </a:endParaRPr>
          </a:p>
          <a:p>
            <a:pPr algn="just">
              <a:lnSpc>
                <a:spcPct val="80000"/>
              </a:lnSpc>
            </a:pPr>
            <a:r>
              <a:rPr lang="en-US" sz="1800" dirty="0" smtClean="0">
                <a:latin typeface="Arial" pitchFamily="34" charset="0"/>
                <a:cs typeface="Arial" pitchFamily="34" charset="0"/>
              </a:rPr>
              <a:t>Being 57% and 58% of Africa’s population and GDP; and 26/54 of Africa’s Member States </a:t>
            </a:r>
          </a:p>
          <a:p>
            <a:pPr algn="just">
              <a:lnSpc>
                <a:spcPct val="80000"/>
              </a:lnSpc>
              <a:buNone/>
            </a:pPr>
            <a:endParaRPr lang="en-US" sz="1800" dirty="0" smtClean="0">
              <a:latin typeface="Arial" pitchFamily="34" charset="0"/>
              <a:cs typeface="Arial" pitchFamily="34" charset="0"/>
            </a:endParaRPr>
          </a:p>
          <a:p>
            <a:pPr algn="just">
              <a:lnSpc>
                <a:spcPct val="80000"/>
              </a:lnSpc>
            </a:pPr>
            <a:r>
              <a:rPr lang="en-US" sz="1800" dirty="0" smtClean="0">
                <a:latin typeface="Arial" pitchFamily="34" charset="0"/>
                <a:cs typeface="Arial" pitchFamily="34" charset="0"/>
              </a:rPr>
              <a:t>It is a booming market already. Intra-tripartite exports increased from USD 7 billion in 2000 to USD 27 billion in 2008, and imports from USD 9 billion to USD 32 billion</a:t>
            </a:r>
          </a:p>
          <a:p>
            <a:pPr algn="just">
              <a:lnSpc>
                <a:spcPct val="80000"/>
              </a:lnSpc>
              <a:buNone/>
            </a:pPr>
            <a:endParaRPr lang="en-US" sz="1800" dirty="0" smtClean="0">
              <a:latin typeface="Arial" pitchFamily="34" charset="0"/>
              <a:cs typeface="Arial" pitchFamily="34" charset="0"/>
            </a:endParaRPr>
          </a:p>
          <a:p>
            <a:pPr algn="just">
              <a:lnSpc>
                <a:spcPct val="80000"/>
              </a:lnSpc>
            </a:pPr>
            <a:r>
              <a:rPr lang="en-US" sz="1800" dirty="0" smtClean="0">
                <a:latin typeface="Arial" pitchFamily="34" charset="0"/>
                <a:cs typeface="Arial" pitchFamily="34" charset="0"/>
              </a:rPr>
              <a:t>Returns on investment are highest in the world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cap="none" dirty="0" smtClean="0">
                <a:solidFill>
                  <a:srgbClr val="FFC000"/>
                </a:solidFill>
              </a:rPr>
              <a:t> </a:t>
            </a:r>
            <a:r>
              <a:rPr lang="en-US" sz="2800" cap="none" dirty="0" smtClean="0">
                <a:solidFill>
                  <a:srgbClr val="FFC000"/>
                </a:solidFill>
              </a:rPr>
              <a:t>Investment Opportunities in the Region</a:t>
            </a:r>
            <a:endParaRPr lang="en-US" cap="none" dirty="0">
              <a:solidFill>
                <a:srgbClr val="FFC000"/>
              </a:solidFill>
            </a:endParaRPr>
          </a:p>
        </p:txBody>
      </p:sp>
      <p:sp>
        <p:nvSpPr>
          <p:cNvPr id="2" name="Content Placeholder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Char char=""/>
              <a:defRPr/>
            </a:pPr>
            <a:r>
              <a:rPr lang="en-US" sz="2000" b="1" dirty="0" smtClean="0">
                <a:solidFill>
                  <a:srgbClr val="FFC000"/>
                </a:solidFill>
                <a:latin typeface="Arial" pitchFamily="34" charset="0"/>
                <a:cs typeface="Arial" pitchFamily="34" charset="0"/>
              </a:rPr>
              <a:t>Infrastructure; </a:t>
            </a:r>
            <a:r>
              <a:rPr lang="en-US" sz="2000" dirty="0" smtClean="0">
                <a:solidFill>
                  <a:srgbClr val="FFC000"/>
                </a:solidFill>
                <a:latin typeface="Arial" pitchFamily="34" charset="0"/>
                <a:cs typeface="Arial" pitchFamily="34" charset="0"/>
              </a:rPr>
              <a:t> </a:t>
            </a:r>
            <a:r>
              <a:rPr lang="en-US" sz="2000" dirty="0" err="1" smtClean="0">
                <a:latin typeface="Arial" pitchFamily="34" charset="0"/>
                <a:cs typeface="Arial" pitchFamily="34" charset="0"/>
              </a:rPr>
              <a:t>utilisation</a:t>
            </a:r>
            <a:r>
              <a:rPr lang="en-US" sz="2000" dirty="0" smtClean="0">
                <a:latin typeface="Arial" pitchFamily="34" charset="0"/>
                <a:cs typeface="Arial" pitchFamily="34" charset="0"/>
              </a:rPr>
              <a:t> of renewable and non renewable energy, nuclear and solar. </a:t>
            </a:r>
          </a:p>
          <a:p>
            <a:pPr marL="365760" indent="-256032" eaLnBrk="1" fontAlgn="auto" hangingPunct="1">
              <a:spcAft>
                <a:spcPts val="0"/>
              </a:spcAft>
              <a:buFont typeface="Wingdings 3"/>
              <a:buChar char=""/>
              <a:defRPr/>
            </a:pPr>
            <a:endParaRPr lang="en-US" sz="20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2000" b="1" dirty="0" smtClean="0">
                <a:solidFill>
                  <a:srgbClr val="FFC000"/>
                </a:solidFill>
                <a:latin typeface="Arial" pitchFamily="34" charset="0"/>
                <a:cs typeface="Arial" pitchFamily="34" charset="0"/>
              </a:rPr>
              <a:t>Physical infrastructure- </a:t>
            </a:r>
            <a:r>
              <a:rPr lang="en-US" sz="2000" dirty="0" smtClean="0">
                <a:latin typeface="Arial" pitchFamily="34" charset="0"/>
                <a:cs typeface="Arial" pitchFamily="34" charset="0"/>
              </a:rPr>
              <a:t>development of multi-model systems of transport(roads, rail, inland waterways, ports). PPP incentives</a:t>
            </a:r>
          </a:p>
          <a:p>
            <a:pPr marL="365760" indent="-256032" eaLnBrk="1" fontAlgn="auto" hangingPunct="1">
              <a:spcAft>
                <a:spcPts val="0"/>
              </a:spcAft>
              <a:buFont typeface="Wingdings 3"/>
              <a:buNone/>
              <a:defRPr/>
            </a:pPr>
            <a:endParaRPr lang="en-US" sz="20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2000" b="1" dirty="0" smtClean="0">
                <a:solidFill>
                  <a:srgbClr val="FFC000"/>
                </a:solidFill>
                <a:latin typeface="Arial" pitchFamily="34" charset="0"/>
                <a:cs typeface="Arial" pitchFamily="34" charset="0"/>
              </a:rPr>
              <a:t>Agro – industry and agro-processing</a:t>
            </a:r>
            <a:r>
              <a:rPr lang="en-US" sz="2000" dirty="0" smtClean="0">
                <a:solidFill>
                  <a:srgbClr val="FFC000"/>
                </a:solidFill>
                <a:latin typeface="Arial" pitchFamily="34" charset="0"/>
                <a:cs typeface="Arial" pitchFamily="34" charset="0"/>
              </a:rPr>
              <a:t>; </a:t>
            </a:r>
            <a:r>
              <a:rPr lang="en-US" sz="2000" dirty="0" smtClean="0">
                <a:latin typeface="Arial" pitchFamily="34" charset="0"/>
                <a:cs typeface="Arial" pitchFamily="34" charset="0"/>
              </a:rPr>
              <a:t>as,  key </a:t>
            </a:r>
            <a:r>
              <a:rPr lang="en-US" sz="2000" dirty="0" err="1" smtClean="0">
                <a:latin typeface="Arial" pitchFamily="34" charset="0"/>
                <a:cs typeface="Arial" pitchFamily="34" charset="0"/>
              </a:rPr>
              <a:t>sectoral</a:t>
            </a:r>
            <a:r>
              <a:rPr lang="en-US" sz="2000" dirty="0" smtClean="0">
                <a:latin typeface="Arial" pitchFamily="34" charset="0"/>
                <a:cs typeface="Arial" pitchFamily="34" charset="0"/>
              </a:rPr>
              <a:t> industrial clusters;-hides and skins.  </a:t>
            </a:r>
            <a:r>
              <a:rPr lang="en-US" sz="2000" dirty="0" err="1" smtClean="0">
                <a:latin typeface="Arial" pitchFamily="34" charset="0"/>
                <a:cs typeface="Arial" pitchFamily="34" charset="0"/>
              </a:rPr>
              <a:t>Ie</a:t>
            </a:r>
            <a:r>
              <a:rPr lang="en-US" sz="2000" dirty="0" smtClean="0">
                <a:latin typeface="Arial" pitchFamily="34" charset="0"/>
                <a:cs typeface="Arial" pitchFamily="34" charset="0"/>
              </a:rPr>
              <a:t>- set up of manufacturing and packaging plants. </a:t>
            </a:r>
          </a:p>
          <a:p>
            <a:pPr marL="365760" indent="-256032" eaLnBrk="1" fontAlgn="auto" hangingPunct="1">
              <a:spcAft>
                <a:spcPts val="0"/>
              </a:spcAft>
              <a:buFont typeface="Wingdings 3"/>
              <a:buNone/>
              <a:defRPr/>
            </a:pPr>
            <a:endParaRPr lang="en-US" sz="20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2000" b="1" dirty="0" smtClean="0">
                <a:solidFill>
                  <a:srgbClr val="FFC000"/>
                </a:solidFill>
                <a:latin typeface="Arial" pitchFamily="34" charset="0"/>
                <a:cs typeface="Arial" pitchFamily="34" charset="0"/>
              </a:rPr>
              <a:t>Real Estate Development</a:t>
            </a:r>
            <a:r>
              <a:rPr lang="en-US" sz="2000" dirty="0" smtClean="0">
                <a:solidFill>
                  <a:srgbClr val="FFC000"/>
                </a:solidFill>
                <a:latin typeface="Arial" pitchFamily="34" charset="0"/>
                <a:cs typeface="Arial" pitchFamily="34" charset="0"/>
              </a:rPr>
              <a:t>; </a:t>
            </a:r>
            <a:r>
              <a:rPr lang="en-US" sz="2000" dirty="0" smtClean="0">
                <a:latin typeface="Arial" pitchFamily="34" charset="0"/>
                <a:cs typeface="Arial" pitchFamily="34" charset="0"/>
              </a:rPr>
              <a:t>the lack of low level of affordable/low cost housing development in the region- a huge demand for  domestic and commercial infrastructure within the region. </a:t>
            </a:r>
          </a:p>
          <a:p>
            <a:pPr marL="365760" indent="-256032" eaLnBrk="1" fontAlgn="auto" hangingPunct="1">
              <a:spcAft>
                <a:spcPts val="0"/>
              </a:spcAft>
              <a:buFont typeface="Wingdings 3"/>
              <a:buNone/>
              <a:defRPr/>
            </a:pPr>
            <a:endParaRPr lang="en-US" sz="20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2000" dirty="0" smtClean="0">
                <a:solidFill>
                  <a:srgbClr val="FFC000"/>
                </a:solidFill>
                <a:latin typeface="Arial" pitchFamily="34" charset="0"/>
                <a:cs typeface="Arial" pitchFamily="34" charset="0"/>
              </a:rPr>
              <a:t>New Technology that promotes </a:t>
            </a:r>
            <a:r>
              <a:rPr lang="en-US" sz="2000" b="1" dirty="0" smtClean="0">
                <a:solidFill>
                  <a:srgbClr val="FFC000"/>
                </a:solidFill>
                <a:latin typeface="Arial" pitchFamily="34" charset="0"/>
                <a:cs typeface="Arial" pitchFamily="34" charset="0"/>
              </a:rPr>
              <a:t>Climate Change mitigation</a:t>
            </a:r>
            <a:r>
              <a:rPr lang="en-US" sz="2000" dirty="0" smtClean="0">
                <a:solidFill>
                  <a:srgbClr val="FFC000"/>
                </a:solidFill>
                <a:latin typeface="Arial" pitchFamily="34" charset="0"/>
                <a:cs typeface="Arial" pitchFamily="34" charset="0"/>
              </a:rPr>
              <a:t>; </a:t>
            </a:r>
            <a:r>
              <a:rPr lang="en-US" sz="2000" dirty="0" smtClean="0">
                <a:latin typeface="Arial" pitchFamily="34" charset="0"/>
                <a:cs typeface="Arial" pitchFamily="34" charset="0"/>
              </a:rPr>
              <a:t>innovative ways of doing business in the manufacturing sector using solar energy. </a:t>
            </a:r>
          </a:p>
          <a:p>
            <a:pPr marL="365760" indent="-256032" eaLnBrk="1" fontAlgn="auto" hangingPunct="1">
              <a:spcAft>
                <a:spcPts val="0"/>
              </a:spcAft>
              <a:buFont typeface="Wingdings 3"/>
              <a:buNone/>
              <a:defRPr/>
            </a:pPr>
            <a:endParaRPr lang="en-US" sz="20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2000" b="1" dirty="0" smtClean="0">
                <a:solidFill>
                  <a:srgbClr val="FFC000"/>
                </a:solidFill>
                <a:latin typeface="Arial" pitchFamily="34" charset="0"/>
                <a:cs typeface="Arial" pitchFamily="34" charset="0"/>
              </a:rPr>
              <a:t>Tourism;</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Countries that boost the tourism sector with a vast potential , such as , Kenya, Rwanda, Southern Africa-Malawi, Zambia. Potential areas of establishing tourism marketing in the region.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solidFill>
                  <a:srgbClr val="FFC000"/>
                </a:solidFill>
                <a:latin typeface="Arial" pitchFamily="34" charset="0"/>
                <a:cs typeface="Arial" pitchFamily="34" charset="0"/>
              </a:rPr>
              <a:t>    </a:t>
            </a:r>
            <a:r>
              <a:rPr lang="en-US" sz="2400" cap="none" dirty="0" smtClean="0">
                <a:solidFill>
                  <a:srgbClr val="FFC000"/>
                </a:solidFill>
                <a:latin typeface="Arial" pitchFamily="34" charset="0"/>
                <a:cs typeface="Arial" pitchFamily="34" charset="0"/>
              </a:rPr>
              <a:t>Tools for Investment and Trade Mechanisms.</a:t>
            </a:r>
            <a:endParaRPr lang="en-US" sz="2400" dirty="0">
              <a:solidFill>
                <a:srgbClr val="FFC000"/>
              </a:solidFill>
              <a:latin typeface="Arial" pitchFamily="34" charset="0"/>
              <a:cs typeface="Arial" pitchFamily="34" charset="0"/>
            </a:endParaRPr>
          </a:p>
        </p:txBody>
      </p:sp>
      <p:sp>
        <p:nvSpPr>
          <p:cNvPr id="2" name="Content Placeholder 1"/>
          <p:cNvSpPr>
            <a:spLocks noGrp="1"/>
          </p:cNvSpPr>
          <p:nvPr>
            <p:ph idx="1"/>
          </p:nvPr>
        </p:nvSpPr>
        <p:spPr/>
        <p:txBody>
          <a:bodyPr>
            <a:normAutofit fontScale="77500" lnSpcReduction="20000"/>
          </a:bodyPr>
          <a:lstStyle/>
          <a:p>
            <a:pPr algn="just"/>
            <a:r>
              <a:rPr lang="en-US" sz="2600" dirty="0" smtClean="0">
                <a:latin typeface="Arial" pitchFamily="34" charset="0"/>
                <a:cs typeface="Arial" pitchFamily="34" charset="0"/>
              </a:rPr>
              <a:t>The strong performance of intra-COMESA trade has been underpinned by rising intra-COMESA cross-border trade and investment.</a:t>
            </a:r>
          </a:p>
          <a:p>
            <a:pPr algn="just"/>
            <a:r>
              <a:rPr lang="en-US" sz="2600" dirty="0" smtClean="0">
                <a:latin typeface="Arial" pitchFamily="34" charset="0"/>
                <a:cs typeface="Arial" pitchFamily="34" charset="0"/>
              </a:rPr>
              <a:t>The private sector in the FTA countries has welcomed the FTA, and the Customs Union, for providing a larger market for their investment and exports.</a:t>
            </a:r>
          </a:p>
          <a:p>
            <a:pPr algn="just"/>
            <a:r>
              <a:rPr lang="en-US" sz="2600" dirty="0" smtClean="0">
                <a:latin typeface="Arial" pitchFamily="34" charset="0"/>
                <a:cs typeface="Arial" pitchFamily="34" charset="0"/>
              </a:rPr>
              <a:t>Intra-COMESA informal trade is estimated to amount to US$ 19 billion, an amount which exceeded the formal trade figure estimated at US$ 14.3 billion in 2008. </a:t>
            </a:r>
          </a:p>
          <a:p>
            <a:pPr algn="just"/>
            <a:r>
              <a:rPr lang="en-US" sz="2600" dirty="0" smtClean="0">
                <a:latin typeface="Arial" pitchFamily="34" charset="0"/>
                <a:cs typeface="Arial" pitchFamily="34" charset="0"/>
              </a:rPr>
              <a:t>The inclusion of the intra-COMESA informal trade in the total of intra – COMESA trade would raise trade volumes to USD 34 billion. </a:t>
            </a:r>
          </a:p>
          <a:p>
            <a:pPr algn="just"/>
            <a:r>
              <a:rPr lang="en-US" sz="2600" dirty="0" smtClean="0">
                <a:latin typeface="Arial" pitchFamily="34" charset="0"/>
                <a:cs typeface="Arial" pitchFamily="34" charset="0"/>
              </a:rPr>
              <a:t>Informal cross-border trade is therefore significant and factoring it into the planning and priorities of COMESA is of imperative necessity.</a:t>
            </a:r>
          </a:p>
          <a:p>
            <a:pPr algn="just"/>
            <a:r>
              <a:rPr lang="en-US" sz="2600" dirty="0" smtClean="0">
                <a:latin typeface="Arial" pitchFamily="34" charset="0"/>
                <a:cs typeface="Arial" pitchFamily="34" charset="0"/>
              </a:rPr>
              <a:t>Various systems have been put in place to promote monetary integration to support intra-regional trade.</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C000"/>
                </a:solidFill>
                <a:latin typeface="Bookman Old Style" pitchFamily="18" charset="0"/>
                <a:cs typeface="Times New Roman" pitchFamily="18" charset="0"/>
              </a:rPr>
              <a:t> COMESA TRADE ,Investment AND PRIVATE SECTOR Support  Institutions.</a:t>
            </a:r>
            <a:endParaRPr lang="en-US" sz="2800" dirty="0">
              <a:solidFill>
                <a:srgbClr val="FFC000"/>
              </a:solidFill>
            </a:endParaRPr>
          </a:p>
        </p:txBody>
      </p:sp>
      <p:sp>
        <p:nvSpPr>
          <p:cNvPr id="3" name="Content Placeholder 2"/>
          <p:cNvSpPr>
            <a:spLocks noGrp="1"/>
          </p:cNvSpPr>
          <p:nvPr>
            <p:ph idx="1"/>
          </p:nvPr>
        </p:nvSpPr>
        <p:spPr/>
        <p:txBody>
          <a:bodyPr>
            <a:noAutofit/>
          </a:bodyPr>
          <a:lstStyle/>
          <a:p>
            <a:pPr>
              <a:lnSpc>
                <a:spcPct val="80000"/>
              </a:lnSpc>
              <a:spcBef>
                <a:spcPts val="580"/>
              </a:spcBef>
              <a:buNone/>
              <a:defRPr/>
            </a:pPr>
            <a:r>
              <a:rPr lang="en-US" sz="1600" b="1" dirty="0" smtClean="0">
                <a:solidFill>
                  <a:srgbClr val="FFC000"/>
                </a:solidFill>
                <a:latin typeface="Arial" pitchFamily="34" charset="0"/>
                <a:cs typeface="Arial" pitchFamily="34" charset="0"/>
              </a:rPr>
              <a:t>CAADP: </a:t>
            </a:r>
            <a:r>
              <a:rPr lang="en-US" sz="1400" dirty="0" smtClean="0">
                <a:latin typeface="Arial" pitchFamily="34" charset="0"/>
                <a:cs typeface="Arial" pitchFamily="34" charset="0"/>
              </a:rPr>
              <a:t>(African Agriculture Development Program)</a:t>
            </a:r>
          </a:p>
          <a:p>
            <a:pPr algn="just">
              <a:buNone/>
            </a:pPr>
            <a:r>
              <a:rPr lang="en-US" sz="1400" dirty="0" smtClean="0">
                <a:latin typeface="Arial" pitchFamily="34" charset="0"/>
                <a:cs typeface="Arial" pitchFamily="34" charset="0"/>
              </a:rPr>
              <a:t>    Under CAADP, various </a:t>
            </a:r>
            <a:r>
              <a:rPr lang="en-US" sz="1400" dirty="0" err="1" smtClean="0">
                <a:latin typeface="Arial" pitchFamily="34" charset="0"/>
                <a:cs typeface="Arial" pitchFamily="34" charset="0"/>
              </a:rPr>
              <a:t>programmes</a:t>
            </a:r>
            <a:r>
              <a:rPr lang="en-US" sz="1400" dirty="0" smtClean="0">
                <a:latin typeface="Arial" pitchFamily="34" charset="0"/>
                <a:cs typeface="Arial" pitchFamily="34" charset="0"/>
              </a:rPr>
              <a:t> are underway; Guiding Investments in Agricultural markets in Africa; Improving Access to Agricultural Inputs- etc.  </a:t>
            </a:r>
          </a:p>
          <a:p>
            <a:pPr>
              <a:buNone/>
            </a:pPr>
            <a:r>
              <a:rPr lang="en-US" sz="1600" b="1" dirty="0" smtClean="0">
                <a:solidFill>
                  <a:srgbClr val="FFC000"/>
                </a:solidFill>
                <a:latin typeface="Arial" pitchFamily="34" charset="0"/>
                <a:cs typeface="Arial" pitchFamily="34" charset="0"/>
              </a:rPr>
              <a:t>ACTESA</a:t>
            </a:r>
            <a:r>
              <a:rPr lang="en-US" sz="1400" dirty="0" smtClean="0">
                <a:solidFill>
                  <a:srgbClr val="FFC000"/>
                </a:solidFill>
                <a:latin typeface="Arial" pitchFamily="34" charset="0"/>
                <a:cs typeface="Arial" pitchFamily="34" charset="0"/>
              </a:rPr>
              <a:t>: (</a:t>
            </a:r>
            <a:r>
              <a:rPr lang="en-US" sz="1400" b="1" dirty="0" smtClean="0">
                <a:solidFill>
                  <a:srgbClr val="FFC000"/>
                </a:solidFill>
                <a:latin typeface="Arial" pitchFamily="34" charset="0"/>
                <a:cs typeface="Arial" pitchFamily="34" charset="0"/>
              </a:rPr>
              <a:t>Alliance for Commodity Trade in Eastern and Southern Africa)</a:t>
            </a:r>
          </a:p>
          <a:p>
            <a:pPr algn="just"/>
            <a:r>
              <a:rPr lang="en-US" sz="1400" dirty="0" smtClean="0">
                <a:latin typeface="Arial" pitchFamily="34" charset="0"/>
                <a:cs typeface="Arial" pitchFamily="34" charset="0"/>
              </a:rPr>
              <a:t>This program is aims to Increase farmers productivity and incomes in the COMESA region, hence responding to existing challenges like trade related constraints, low productivity, technological and policy related constraints.</a:t>
            </a:r>
          </a:p>
          <a:p>
            <a:pPr>
              <a:buNone/>
            </a:pPr>
            <a:r>
              <a:rPr lang="en-US" sz="1600" b="1" dirty="0" smtClean="0">
                <a:solidFill>
                  <a:srgbClr val="FFC000"/>
                </a:solidFill>
                <a:latin typeface="Arial" pitchFamily="34" charset="0"/>
                <a:cs typeface="Arial" pitchFamily="34" charset="0"/>
              </a:rPr>
              <a:t>COMESA Monetary </a:t>
            </a:r>
            <a:r>
              <a:rPr lang="en-US" sz="1600" b="1" dirty="0" err="1" smtClean="0">
                <a:solidFill>
                  <a:srgbClr val="FFC000"/>
                </a:solidFill>
                <a:latin typeface="Arial" pitchFamily="34" charset="0"/>
                <a:cs typeface="Arial" pitchFamily="34" charset="0"/>
              </a:rPr>
              <a:t>Institutite</a:t>
            </a:r>
            <a:r>
              <a:rPr lang="en-US" sz="1400" b="1" dirty="0" smtClean="0">
                <a:solidFill>
                  <a:srgbClr val="FFC000"/>
                </a:solidFill>
                <a:latin typeface="Arial" pitchFamily="34" charset="0"/>
                <a:cs typeface="Arial" pitchFamily="34" charset="0"/>
              </a:rPr>
              <a:t>:</a:t>
            </a:r>
          </a:p>
          <a:p>
            <a:pPr algn="just"/>
            <a:r>
              <a:rPr lang="en-US" sz="1400" dirty="0" smtClean="0">
                <a:latin typeface="Arial" pitchFamily="34" charset="0"/>
                <a:cs typeface="Arial" pitchFamily="34" charset="0"/>
              </a:rPr>
              <a:t>The program runs  towards the establishment of a Monetary Union in the year 2025. The date for the Achievement of the Monetary Union was later changed to 2018 by the COMESA Council of Ministers in 2006. This program has the following stages:</a:t>
            </a:r>
          </a:p>
          <a:p>
            <a:pPr>
              <a:buNone/>
            </a:pPr>
            <a:r>
              <a:rPr lang="en-US" sz="1600" b="1" dirty="0" smtClean="0">
                <a:solidFill>
                  <a:srgbClr val="FFC000"/>
                </a:solidFill>
                <a:latin typeface="Arial" pitchFamily="34" charset="0"/>
                <a:cs typeface="Arial" pitchFamily="34" charset="0"/>
              </a:rPr>
              <a:t>PTA: (COMESA Trade &amp; Development bank</a:t>
            </a:r>
            <a:r>
              <a:rPr lang="en-US" sz="1400" b="1" dirty="0" smtClean="0">
                <a:latin typeface="Arial" pitchFamily="34" charset="0"/>
                <a:cs typeface="Arial" pitchFamily="34" charset="0"/>
              </a:rPr>
              <a:t>) </a:t>
            </a:r>
          </a:p>
          <a:p>
            <a:r>
              <a:rPr lang="en-US" sz="1400" dirty="0" smtClean="0">
                <a:latin typeface="Arial" pitchFamily="34" charset="0"/>
                <a:cs typeface="Arial" pitchFamily="34" charset="0"/>
              </a:rPr>
              <a:t>Provides trade finance to SMEs and Cross Border Traders in the region; contributes significantly to Private Sector Development. </a:t>
            </a:r>
          </a:p>
          <a:p>
            <a:pPr>
              <a:lnSpc>
                <a:spcPct val="80000"/>
              </a:lnSpc>
              <a:spcBef>
                <a:spcPts val="580"/>
              </a:spcBef>
              <a:buNone/>
              <a:defRPr/>
            </a:pPr>
            <a:r>
              <a:rPr lang="en-US" sz="1600" b="1" dirty="0" smtClean="0">
                <a:solidFill>
                  <a:srgbClr val="FFC000"/>
                </a:solidFill>
                <a:latin typeface="Arial" pitchFamily="34" charset="0"/>
                <a:cs typeface="Arial" pitchFamily="34" charset="0"/>
              </a:rPr>
              <a:t>RIA: (Regional Investment Agency)</a:t>
            </a:r>
          </a:p>
          <a:p>
            <a:pPr algn="just"/>
            <a:r>
              <a:rPr lang="en-US" sz="1400" dirty="0" smtClean="0">
                <a:latin typeface="Arial" pitchFamily="34" charset="0"/>
                <a:cs typeface="Arial" pitchFamily="34" charset="0"/>
              </a:rPr>
              <a:t>Specialized agency which is a principal interlocutor on promoting investments in the region; is an information hub on investment news and investment opportunities. ; It is at the core of the implementation of the COMESA Common Investment Area with its role in building capacity of National Investment Promotion Agencies (NIPAs);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C000"/>
                </a:solidFill>
              </a:rPr>
              <a:t>CONT….</a:t>
            </a:r>
            <a:endParaRPr lang="en-US" sz="2000" dirty="0">
              <a:solidFill>
                <a:srgbClr val="FFC000"/>
              </a:solidFill>
            </a:endParaRPr>
          </a:p>
        </p:txBody>
      </p:sp>
      <p:sp>
        <p:nvSpPr>
          <p:cNvPr id="3" name="Content Placeholder 2"/>
          <p:cNvSpPr>
            <a:spLocks noGrp="1"/>
          </p:cNvSpPr>
          <p:nvPr>
            <p:ph idx="1"/>
          </p:nvPr>
        </p:nvSpPr>
        <p:spPr>
          <a:xfrm>
            <a:off x="457200" y="1609416"/>
            <a:ext cx="7132320" cy="4846320"/>
          </a:xfrm>
        </p:spPr>
        <p:txBody>
          <a:bodyPr>
            <a:normAutofit fontScale="70000" lnSpcReduction="20000"/>
          </a:bodyPr>
          <a:lstStyle/>
          <a:p>
            <a:pPr algn="just">
              <a:buNone/>
            </a:pPr>
            <a:r>
              <a:rPr lang="en-US" sz="2800" dirty="0" smtClean="0">
                <a:solidFill>
                  <a:srgbClr val="FFC000"/>
                </a:solidFill>
                <a:latin typeface="Arial" pitchFamily="34" charset="0"/>
                <a:cs typeface="Arial" pitchFamily="34" charset="0"/>
              </a:rPr>
              <a:t>     </a:t>
            </a:r>
            <a:endParaRPr lang="en-US" sz="2900" dirty="0" smtClean="0">
              <a:latin typeface="Arial" pitchFamily="34" charset="0"/>
              <a:cs typeface="Arial" pitchFamily="34" charset="0"/>
            </a:endParaRPr>
          </a:p>
          <a:p>
            <a:pPr>
              <a:lnSpc>
                <a:spcPct val="80000"/>
              </a:lnSpc>
              <a:spcBef>
                <a:spcPts val="580"/>
              </a:spcBef>
              <a:buNone/>
              <a:defRPr/>
            </a:pPr>
            <a:r>
              <a:rPr lang="en-US" sz="2900" dirty="0" smtClean="0">
                <a:solidFill>
                  <a:srgbClr val="FFC000"/>
                </a:solidFill>
                <a:latin typeface="Arial" pitchFamily="34" charset="0"/>
                <a:cs typeface="Arial" pitchFamily="34" charset="0"/>
              </a:rPr>
              <a:t>  CBC:   (COMESA Business Council)</a:t>
            </a:r>
          </a:p>
          <a:p>
            <a:pPr algn="just">
              <a:lnSpc>
                <a:spcPct val="80000"/>
              </a:lnSpc>
              <a:spcBef>
                <a:spcPts val="580"/>
              </a:spcBef>
              <a:buNone/>
              <a:defRPr/>
            </a:pPr>
            <a:r>
              <a:rPr lang="en-US" sz="2900" dirty="0" smtClean="0">
                <a:latin typeface="Arial" pitchFamily="34" charset="0"/>
                <a:cs typeface="Arial" pitchFamily="34" charset="0"/>
              </a:rPr>
              <a:t>     CBC is a Business Member based Regional Private Sector institution of the COMESA. The objective is to promote collective engagement of the COMESA Private sector for effective regional integration, competitiveness, trade and investment. Additionally it is also to promote and defend the key interests of the private sector in regional integration, competitiveness, trade and investment. </a:t>
            </a:r>
            <a:r>
              <a:rPr lang="en-US" sz="2900" dirty="0" smtClean="0">
                <a:latin typeface="Arial" pitchFamily="34" charset="0"/>
                <a:cs typeface="Arial" pitchFamily="34" charset="0"/>
                <a:hlinkClick r:id="rId2"/>
              </a:rPr>
              <a:t>www.comesabusinesscouncil.org</a:t>
            </a:r>
            <a:r>
              <a:rPr lang="en-US" sz="2900" dirty="0" smtClean="0">
                <a:latin typeface="Arial" pitchFamily="34" charset="0"/>
                <a:cs typeface="Arial" pitchFamily="34" charset="0"/>
              </a:rPr>
              <a:t> </a:t>
            </a:r>
          </a:p>
          <a:p>
            <a:pPr>
              <a:lnSpc>
                <a:spcPct val="80000"/>
              </a:lnSpc>
              <a:spcBef>
                <a:spcPts val="580"/>
              </a:spcBef>
              <a:buNone/>
              <a:defRPr/>
            </a:pPr>
            <a:r>
              <a:rPr lang="en-US" sz="2900" dirty="0" smtClean="0">
                <a:solidFill>
                  <a:srgbClr val="FFC000"/>
                </a:solidFill>
                <a:latin typeface="Arial" pitchFamily="34" charset="0"/>
                <a:cs typeface="Arial" pitchFamily="34" charset="0"/>
              </a:rPr>
              <a:t>FEMCOM: </a:t>
            </a:r>
          </a:p>
          <a:p>
            <a:pPr>
              <a:lnSpc>
                <a:spcPct val="80000"/>
              </a:lnSpc>
              <a:spcBef>
                <a:spcPts val="580"/>
              </a:spcBef>
              <a:buNone/>
              <a:defRPr/>
            </a:pPr>
            <a:r>
              <a:rPr lang="en-US" sz="2900" dirty="0" smtClean="0">
                <a:latin typeface="Arial" pitchFamily="34" charset="0"/>
                <a:cs typeface="Arial" pitchFamily="34" charset="0"/>
              </a:rPr>
              <a:t>      The primary objective of  is to promote the activities of Women in business in COMESA and beyond.</a:t>
            </a:r>
            <a:endParaRPr lang="en-US" sz="2900" dirty="0" smtClean="0">
              <a:solidFill>
                <a:srgbClr val="FFC000"/>
              </a:solidFill>
              <a:latin typeface="Arial" pitchFamily="34" charset="0"/>
              <a:cs typeface="Arial" pitchFamily="34" charset="0"/>
            </a:endParaRPr>
          </a:p>
          <a:p>
            <a:pPr>
              <a:lnSpc>
                <a:spcPct val="80000"/>
              </a:lnSpc>
              <a:spcBef>
                <a:spcPts val="580"/>
              </a:spcBef>
              <a:buNone/>
              <a:defRPr/>
            </a:pPr>
            <a:r>
              <a:rPr lang="en-US" sz="2900" dirty="0" smtClean="0">
                <a:solidFill>
                  <a:srgbClr val="FFC000"/>
                </a:solidFill>
                <a:latin typeface="Arial" pitchFamily="34" charset="0"/>
                <a:cs typeface="Arial" pitchFamily="34" charset="0"/>
              </a:rPr>
              <a:t>ATI:   (African Trade insurance).</a:t>
            </a:r>
          </a:p>
          <a:p>
            <a:pPr>
              <a:lnSpc>
                <a:spcPct val="80000"/>
              </a:lnSpc>
              <a:spcBef>
                <a:spcPts val="580"/>
              </a:spcBef>
              <a:buFont typeface="Wingdings 2"/>
              <a:buChar char=""/>
              <a:defRPr/>
            </a:pPr>
            <a:r>
              <a:rPr lang="en-US" sz="2900" dirty="0" smtClean="0">
                <a:latin typeface="Arial" pitchFamily="34" charset="0"/>
                <a:cs typeface="Arial" pitchFamily="34" charset="0"/>
              </a:rPr>
              <a:t>ATI provides investment and credit risk insurance to the financial institutions/ lenders, investors, manufacturers, importers and exporters, to enable accessibility of affordable financial resources for their economic activities.</a:t>
            </a:r>
          </a:p>
          <a:p>
            <a:pPr>
              <a:lnSpc>
                <a:spcPct val="80000"/>
              </a:lnSpc>
              <a:spcBef>
                <a:spcPts val="580"/>
              </a:spcBef>
              <a:buNone/>
              <a:defRPr/>
            </a:pPr>
            <a:r>
              <a:rPr lang="en-US" sz="2500" dirty="0" smtClean="0">
                <a:solidFill>
                  <a:srgbClr val="FFC000"/>
                </a:solidFill>
                <a:latin typeface="Arial" pitchFamily="34" charset="0"/>
                <a:cs typeface="Arial" pitchFamily="34" charset="0"/>
              </a:rPr>
              <a:t>COMESA/LLPI</a:t>
            </a:r>
            <a:r>
              <a:rPr lang="en-US" sz="2500" dirty="0" smtClean="0">
                <a:latin typeface="Arial" pitchFamily="34" charset="0"/>
                <a:cs typeface="Arial" pitchFamily="34" charset="0"/>
              </a:rPr>
              <a:t>: (COMESA Leather and Leather Products Institutive)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INDIA &amp; COMESA COOPERATION</a:t>
            </a:r>
            <a:endParaRPr lang="en-US" dirty="0"/>
          </a:p>
        </p:txBody>
      </p:sp>
      <p:sp>
        <p:nvSpPr>
          <p:cNvPr id="3" name="Content Placeholder 2"/>
          <p:cNvSpPr>
            <a:spLocks noGrp="1"/>
          </p:cNvSpPr>
          <p:nvPr>
            <p:ph idx="1"/>
          </p:nvPr>
        </p:nvSpPr>
        <p:spPr/>
        <p:txBody>
          <a:bodyPr>
            <a:normAutofit/>
          </a:bodyPr>
          <a:lstStyle/>
          <a:p>
            <a:pPr algn="just"/>
            <a:r>
              <a:rPr lang="en-US" sz="2000" dirty="0" smtClean="0"/>
              <a:t>India’s total trade with COMESA region has risen threefold: from $2.55 billion in 2004-05 to $8.48 billion in 2009-10), accounting for 38.2 per cent of India’s total exports to Africa, while the region’s share in the India’s total imports from the region stood at 13.1%.</a:t>
            </a:r>
          </a:p>
          <a:p>
            <a:pPr algn="just"/>
            <a:r>
              <a:rPr lang="en-US" sz="2000" dirty="0" smtClean="0"/>
              <a:t> India’s imports from COMESA region were broadly listed as </a:t>
            </a:r>
            <a:r>
              <a:rPr lang="en-US" sz="2000" dirty="0" err="1" smtClean="0"/>
              <a:t>aluminium</a:t>
            </a:r>
            <a:r>
              <a:rPr lang="en-US" sz="2000" dirty="0" smtClean="0"/>
              <a:t>, copper, mineral fuel, coffee, resins, nuts, spices, sugar, leather, organic and inorganic chemicals and marine products.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COMESA EXPORTS TO INDIA</a:t>
            </a:r>
            <a:endParaRPr lang="en-US" dirty="0"/>
          </a:p>
        </p:txBody>
      </p:sp>
      <p:sp>
        <p:nvSpPr>
          <p:cNvPr id="3" name="Content Placeholder 2"/>
          <p:cNvSpPr>
            <a:spLocks noGrp="1"/>
          </p:cNvSpPr>
          <p:nvPr>
            <p:ph idx="1"/>
          </p:nvPr>
        </p:nvSpPr>
        <p:spPr/>
        <p:txBody>
          <a:bodyPr>
            <a:normAutofit fontScale="92500"/>
          </a:bodyPr>
          <a:lstStyle/>
          <a:p>
            <a:pPr algn="just"/>
            <a:r>
              <a:rPr lang="en-US" sz="2100" dirty="0" smtClean="0">
                <a:latin typeface="Arial" pitchFamily="34" charset="0"/>
                <a:cs typeface="Arial" pitchFamily="34" charset="0"/>
              </a:rPr>
              <a:t>COMESA’s top exports to India from 2007 has been dominated by  fuels, followed by manufactures, ores and minerals, agricultural raw materials and food items in that order. The pattern of the flow of exports from 2007 to 2011 also shows that of the region’s exports of food items, and ores and metal products, have tended to grow faster relative to the other exports over the years. </a:t>
            </a:r>
          </a:p>
          <a:p>
            <a:pPr lvl="0" algn="just"/>
            <a:endParaRPr lang="en-US" sz="2100" dirty="0" smtClean="0">
              <a:latin typeface="Arial" pitchFamily="34" charset="0"/>
              <a:cs typeface="Arial" pitchFamily="34" charset="0"/>
            </a:endParaRPr>
          </a:p>
          <a:p>
            <a:pPr lvl="0" algn="just"/>
            <a:r>
              <a:rPr lang="en-US" sz="2100" dirty="0" smtClean="0">
                <a:latin typeface="Arial" pitchFamily="34" charset="0"/>
                <a:cs typeface="Arial" pitchFamily="34" charset="0"/>
              </a:rPr>
              <a:t>The exports of Egypt and Libya to India have constituted mainly of fuels and ores and metals, while the exports of Madagascar, Malawi and Uganda are characterized mainly by food exports to India. The exports of Ethiopia, Kenya, Mauritius, Zambia and Zimbabwe are mainly manufactures. In all cases however, the countries altogether export ores and minerals as well as food items to India.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SOME barriers against COMESA exports in third country markets. </a:t>
            </a:r>
            <a:endParaRPr lang="en-US" sz="2800" dirty="0"/>
          </a:p>
        </p:txBody>
      </p:sp>
      <p:sp>
        <p:nvSpPr>
          <p:cNvPr id="3" name="Content Placeholder 2"/>
          <p:cNvSpPr>
            <a:spLocks noGrp="1"/>
          </p:cNvSpPr>
          <p:nvPr>
            <p:ph idx="1"/>
          </p:nvPr>
        </p:nvSpPr>
        <p:spPr/>
        <p:txBody>
          <a:bodyPr>
            <a:normAutofit fontScale="55000" lnSpcReduction="20000"/>
          </a:bodyPr>
          <a:lstStyle/>
          <a:p>
            <a:pPr lvl="0" latinLnBrk="1"/>
            <a:r>
              <a:rPr lang="en-US" dirty="0" smtClean="0"/>
              <a:t>is clear that COMESA is facing serious barriers to its exports. Even though raw materials and fuels exported by COMESA to the rest of the world are typically subject to zero or to very low tariffs, there are still plenty of market access restrictions faced by COMESA’s exporters, and these include:</a:t>
            </a:r>
          </a:p>
          <a:p>
            <a:pPr lvl="0" latinLnBrk="1"/>
            <a:r>
              <a:rPr lang="en-US" dirty="0" smtClean="0"/>
              <a:t>Marketing arrangements differ greatly among importing countries. </a:t>
            </a:r>
          </a:p>
          <a:p>
            <a:pPr lvl="0" latinLnBrk="1"/>
            <a:r>
              <a:rPr lang="en-US" dirty="0" smtClean="0"/>
              <a:t>COMESA Member States will typically be lacking adequate information about foreign markets, and that lack of information may be due to lack of transparency on the part of the importing country. </a:t>
            </a:r>
          </a:p>
          <a:p>
            <a:pPr lvl="0" latinLnBrk="1"/>
            <a:r>
              <a:rPr lang="en-US" dirty="0" smtClean="0"/>
              <a:t>Negotiations with foreign countries may be constrained by the refusal of the other Party to offer reciprocity to COMESA Member States. </a:t>
            </a:r>
          </a:p>
          <a:p>
            <a:pPr lvl="0" latinLnBrk="1"/>
            <a:r>
              <a:rPr lang="en-US" dirty="0" smtClean="0"/>
              <a:t>Products other than raw materials and fuels continue to be subject to import duties and even quotas. </a:t>
            </a:r>
          </a:p>
          <a:p>
            <a:pPr lvl="0" latinLnBrk="1"/>
            <a:r>
              <a:rPr lang="en-US" dirty="0" smtClean="0"/>
              <a:t>In negotiating better market access for their products, COMESA Member States should target tariff escalation of importing countries. </a:t>
            </a:r>
          </a:p>
          <a:p>
            <a:pPr lvl="0" latinLnBrk="1"/>
            <a:r>
              <a:rPr lang="en-US" dirty="0" smtClean="0"/>
              <a:t>There are product-specific restrictions on some exports of COMESA Member States. </a:t>
            </a:r>
          </a:p>
          <a:p>
            <a:pPr lvl="0" latinLnBrk="1"/>
            <a:r>
              <a:rPr lang="en-US" dirty="0" smtClean="0"/>
              <a:t>Trade disciplines of importing countries may also be a major impediment to COMESA exports. Those disciplines involve, in particular, rules of origin, SPS and TBT standards. </a:t>
            </a:r>
          </a:p>
          <a:p>
            <a:pPr lvl="0" latinLnBrk="1"/>
            <a:r>
              <a:rPr lang="en-US" dirty="0" smtClean="0"/>
              <a:t>Specific barriers affect exports of services, and should be addressed from a different perspective to that of barriers to exports of merchandise.</a:t>
            </a:r>
          </a:p>
          <a:p>
            <a:pPr lvl="0" latinLnBrk="1"/>
            <a:r>
              <a:rPr lang="en-US" dirty="0" smtClean="0"/>
              <a:t>Importing country/customs area-specific issues will typically have to be taken into account.</a:t>
            </a:r>
          </a:p>
          <a:p>
            <a:pPr latinLnBrk="1"/>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Focus areas- </a:t>
            </a:r>
            <a:r>
              <a:rPr lang="en-US" dirty="0" err="1" smtClean="0"/>
              <a:t>india</a:t>
            </a:r>
            <a:r>
              <a:rPr lang="en-US" dirty="0" smtClean="0"/>
              <a:t> AND comesa coop..</a:t>
            </a:r>
            <a:endParaRPr lang="en-US" dirty="0"/>
          </a:p>
        </p:txBody>
      </p:sp>
      <p:sp>
        <p:nvSpPr>
          <p:cNvPr id="3" name="Content Placeholder 2"/>
          <p:cNvSpPr>
            <a:spLocks noGrp="1"/>
          </p:cNvSpPr>
          <p:nvPr>
            <p:ph idx="1"/>
          </p:nvPr>
        </p:nvSpPr>
        <p:spPr/>
        <p:txBody>
          <a:bodyPr>
            <a:normAutofit/>
          </a:bodyPr>
          <a:lstStyle/>
          <a:p>
            <a:pPr lvl="0" algn="just"/>
            <a:r>
              <a:rPr lang="en-US" sz="1600" dirty="0" smtClean="0">
                <a:latin typeface="Arial" pitchFamily="34" charset="0"/>
                <a:cs typeface="Arial" pitchFamily="34" charset="0"/>
              </a:rPr>
              <a:t>The COMESA region needs to build its productive capacities in various sectors such as in agriculture, mining, forestry, fisheries etc. The proposed cooperation should therefore take into account this consideration. This will requires that the COMESA region should not be drawn into the formation of an FTA for the purpose of tracking away primary products. The focus should rather be on how value should be added to primary products in order to promote trade.</a:t>
            </a:r>
          </a:p>
          <a:p>
            <a:pPr lvl="0" algn="just"/>
            <a:r>
              <a:rPr lang="en-US" sz="1900" dirty="0" smtClean="0">
                <a:latin typeface="Arial" pitchFamily="34" charset="0"/>
                <a:cs typeface="Arial" pitchFamily="34" charset="0"/>
              </a:rPr>
              <a:t>Turning to trade, a preferential agreement with India which is home to about 1.21 billion people, representing 17 percent of the earth’s population, could have a significant </a:t>
            </a:r>
            <a:r>
              <a:rPr lang="en-US" sz="1900" dirty="0" err="1" smtClean="0">
                <a:latin typeface="Arial" pitchFamily="34" charset="0"/>
                <a:cs typeface="Arial" pitchFamily="34" charset="0"/>
              </a:rPr>
              <a:t>favourable</a:t>
            </a:r>
            <a:r>
              <a:rPr lang="en-US" sz="1900" dirty="0" smtClean="0">
                <a:latin typeface="Arial" pitchFamily="34" charset="0"/>
                <a:cs typeface="Arial" pitchFamily="34" charset="0"/>
              </a:rPr>
              <a:t> impact on COMESA region if India removed the existing trade, health and technical barriers to imports from COMESA, and complementary measures were in place to address adjustment in COMESA and, given the different development levels, it were ensured that the arrangement is asymmetrical in the form of India offering duty-free-quota-free treatment to imports from COMESA.</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lvl="0" algn="just"/>
            <a:r>
              <a:rPr lang="en-US" sz="1500" dirty="0" smtClean="0">
                <a:latin typeface="Arial" pitchFamily="34" charset="0"/>
                <a:cs typeface="Arial" pitchFamily="34" charset="0"/>
              </a:rPr>
              <a:t>In terms of prioritization, more focus should rather be on supporting COMESA to enhance its productive capacity and international competitiveness in order for COMESA to have the ability to benefit from market access opportunities. The interventions required to assist build the productive capacity of COMESA and its competitiveness, include areas where India is a global leader, such as promoting Science, Technology and Innovation in a wide range of critical sectors including infrastructure, manufacturing, agriculture, health and education.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PRESENTATION ITEMS</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Arial" pitchFamily="34" charset="0"/>
                <a:cs typeface="Arial" pitchFamily="34" charset="0"/>
              </a:rPr>
              <a:t>FOCUS ON TWO AGENDAS:-</a:t>
            </a: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lgn="just"/>
            <a:r>
              <a:rPr lang="en-US" sz="2400" i="1" dirty="0" smtClean="0">
                <a:latin typeface="Arial" pitchFamily="34" charset="0"/>
                <a:cs typeface="Arial" pitchFamily="34" charset="0"/>
              </a:rPr>
              <a:t>COMESA- A REGION OF TRADE AND INVESTMENT </a:t>
            </a:r>
            <a:r>
              <a:rPr lang="en-US" sz="2400" i="1" dirty="0" smtClean="0">
                <a:latin typeface="Arial" pitchFamily="34" charset="0"/>
                <a:cs typeface="Arial" pitchFamily="34" charset="0"/>
              </a:rPr>
              <a:t>OPPORTUNITIES</a:t>
            </a:r>
          </a:p>
          <a:p>
            <a:pPr algn="just">
              <a:buNone/>
            </a:pPr>
            <a:endParaRPr lang="en-US" sz="2400" i="1" dirty="0" smtClean="0">
              <a:latin typeface="Arial" pitchFamily="34" charset="0"/>
              <a:cs typeface="Arial" pitchFamily="34" charset="0"/>
            </a:endParaRPr>
          </a:p>
          <a:p>
            <a:pPr algn="just"/>
            <a:r>
              <a:rPr lang="en-US" sz="2400" i="1" dirty="0" smtClean="0">
                <a:latin typeface="Arial" pitchFamily="34" charset="0"/>
                <a:cs typeface="Arial" pitchFamily="34" charset="0"/>
              </a:rPr>
              <a:t>INDIA – COMESA   COOPERATION</a:t>
            </a:r>
            <a:endParaRPr lang="en-US" sz="2400" i="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 BTN INDIA AND COMESA</a:t>
            </a:r>
            <a:endParaRPr lang="en-US" dirty="0"/>
          </a:p>
        </p:txBody>
      </p:sp>
      <p:sp>
        <p:nvSpPr>
          <p:cNvPr id="3" name="Content Placeholder 2"/>
          <p:cNvSpPr>
            <a:spLocks noGrp="1"/>
          </p:cNvSpPr>
          <p:nvPr>
            <p:ph idx="1"/>
          </p:nvPr>
        </p:nvSpPr>
        <p:spPr/>
        <p:txBody>
          <a:bodyPr>
            <a:normAutofit fontScale="55000" lnSpcReduction="20000"/>
          </a:bodyPr>
          <a:lstStyle/>
          <a:p>
            <a:pPr lvl="0"/>
            <a:r>
              <a:rPr lang="en-US" sz="2800" dirty="0" smtClean="0"/>
              <a:t>India and COMESA have enjoyed good relations over the years, built on geographical proximity and history, and more recently on increasing trade and investment. In 2003, a memorandum of understanding was signed between India and COMESA covering the following areas: -</a:t>
            </a:r>
          </a:p>
          <a:p>
            <a:r>
              <a:rPr lang="en-US" sz="2800" dirty="0" smtClean="0"/>
              <a:t> </a:t>
            </a:r>
          </a:p>
          <a:p>
            <a:pPr lvl="1"/>
            <a:r>
              <a:rPr lang="en-US" sz="2400" dirty="0" smtClean="0"/>
              <a:t>Pharmaceutical products, </a:t>
            </a:r>
          </a:p>
          <a:p>
            <a:pPr lvl="1"/>
            <a:r>
              <a:rPr lang="en-US" sz="2400" dirty="0" smtClean="0"/>
              <a:t>Information technology, </a:t>
            </a:r>
          </a:p>
          <a:p>
            <a:pPr lvl="1"/>
            <a:r>
              <a:rPr lang="en-US" sz="2400" dirty="0" smtClean="0"/>
              <a:t>Agriculture, </a:t>
            </a:r>
          </a:p>
          <a:p>
            <a:pPr lvl="1"/>
            <a:r>
              <a:rPr lang="en-US" sz="2400" dirty="0" smtClean="0"/>
              <a:t>Biotechnology ensuring food security, </a:t>
            </a:r>
          </a:p>
          <a:p>
            <a:pPr lvl="1"/>
            <a:r>
              <a:rPr lang="en-US" sz="2400" dirty="0" smtClean="0"/>
              <a:t>Human Resource development (provision of technical training facilities, development of professional courses and curricula etc), </a:t>
            </a:r>
          </a:p>
          <a:p>
            <a:pPr lvl="1"/>
            <a:r>
              <a:rPr lang="en-US" sz="2400" dirty="0" smtClean="0"/>
              <a:t>Housing (including provision of low-cost housing units by the use of local available materials etc), </a:t>
            </a:r>
          </a:p>
          <a:p>
            <a:pPr lvl="1"/>
            <a:r>
              <a:rPr lang="en-US" sz="2400" dirty="0" smtClean="0"/>
              <a:t>tourism, </a:t>
            </a:r>
          </a:p>
          <a:p>
            <a:pPr lvl="1"/>
            <a:r>
              <a:rPr lang="en-US" sz="2400" dirty="0" smtClean="0"/>
              <a:t>Industry (including SMEs development), </a:t>
            </a:r>
          </a:p>
          <a:p>
            <a:pPr lvl="1"/>
            <a:r>
              <a:rPr lang="en-US" sz="2400" dirty="0" smtClean="0"/>
              <a:t>Energy, </a:t>
            </a:r>
          </a:p>
          <a:p>
            <a:pPr lvl="1"/>
            <a:r>
              <a:rPr lang="en-US" sz="2400" dirty="0" smtClean="0"/>
              <a:t>Infrastructure (Railways, Roads, Ports, etc), and </a:t>
            </a:r>
          </a:p>
          <a:p>
            <a:pPr lvl="1"/>
            <a:r>
              <a:rPr lang="en-US" sz="2400" dirty="0" smtClean="0"/>
              <a:t>Promotion of Cooperation between the Chamber of Commerce of India and COMESA Business Council. </a:t>
            </a:r>
          </a:p>
          <a:p>
            <a:r>
              <a:rPr lang="en-US" sz="2800" dirty="0" smtClean="0"/>
              <a:t>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000" dirty="0" smtClean="0">
                <a:latin typeface="Arial" pitchFamily="34" charset="0"/>
                <a:cs typeface="Arial" pitchFamily="34" charset="0"/>
              </a:rPr>
              <a:t>India’s Duty Free Tariff Preference (DFTP) Scheme for Eligible LDCs in COMESA(TRADE IN GOODS)</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2000" dirty="0" smtClean="0">
                <a:latin typeface="Arial" pitchFamily="34" charset="0"/>
                <a:cs typeface="Arial" pitchFamily="34" charset="0"/>
              </a:rPr>
              <a:t>Of the 33 African LDC’s eligible for the Duty Free Tariff Preferential scheme of India (DFTP), 12 of them are COMESA member states. </a:t>
            </a:r>
          </a:p>
          <a:p>
            <a:pPr algn="just"/>
            <a:r>
              <a:rPr lang="en-US" sz="2000" dirty="0" smtClean="0">
                <a:latin typeface="Arial" pitchFamily="34" charset="0"/>
                <a:cs typeface="Arial" pitchFamily="34" charset="0"/>
              </a:rPr>
              <a:t>Non Eligible countries: Libya, Egypt, Kenya, Zimbabwe, Mauritius, Seychelles and Swaziland. </a:t>
            </a:r>
          </a:p>
          <a:p>
            <a:pPr algn="just"/>
            <a:r>
              <a:rPr lang="en-US" sz="2000" dirty="0" smtClean="0">
                <a:latin typeface="Arial" pitchFamily="34" charset="0"/>
                <a:cs typeface="Arial" pitchFamily="34" charset="0"/>
              </a:rPr>
              <a:t>Rationale ; To provide Duty Free Quota Free (DFQF) market access to Least Developing Countries on products comprising 92.5% of global exports of all LDCs.  </a:t>
            </a:r>
          </a:p>
          <a:p>
            <a:pPr algn="just"/>
            <a:r>
              <a:rPr lang="en-US" sz="2000" dirty="0" smtClean="0">
                <a:latin typeface="Arial" pitchFamily="34" charset="0"/>
                <a:cs typeface="Arial" pitchFamily="34" charset="0"/>
              </a:rPr>
              <a:t>The product coverage ; 85 percent of products are duty free, 9 percent of products have a margin of preference and 6% of the product lines have no tariff preference.</a:t>
            </a:r>
          </a:p>
          <a:p>
            <a:pPr algn="just"/>
            <a:r>
              <a:rPr lang="en-US" sz="2000" dirty="0" smtClean="0"/>
              <a:t>Most of the countries excluded from the preferential tariff scheme are mainly those that are the major trading COMESA member states with India.</a:t>
            </a:r>
            <a:endParaRPr lang="en-US" sz="20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t>
            </a:r>
            <a:r>
              <a:rPr lang="en-US" dirty="0" err="1" smtClean="0"/>
              <a:t>recomm</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smtClean="0">
                <a:latin typeface="Arial" pitchFamily="34" charset="0"/>
                <a:cs typeface="Arial" pitchFamily="34" charset="0"/>
              </a:rPr>
              <a:t>While India has a DFQF market access program, it is limited to LDCs and excludes some key exports from COMESA member states. </a:t>
            </a:r>
          </a:p>
          <a:p>
            <a:pPr lvl="0" algn="just"/>
            <a:r>
              <a:rPr lang="en-US" dirty="0" smtClean="0">
                <a:latin typeface="Arial" pitchFamily="34" charset="0"/>
                <a:cs typeface="Arial" pitchFamily="34" charset="0"/>
              </a:rPr>
              <a:t>The DFQF programs should be more comprehensive. Given that COMESA member states are far smaller economies that could not threaten India with an avalanche of exports, India could be invited to put in place a comprehensive DFQF regime covering all imports from COMESA. COMESA in return can include a regional COMESA market for Indian investment that can benefit from the protection of the COMESA Common External Tariff or similar tariff structures maintained by member states as well as support where appropriate in international organizations. India can be encouraged to export to COMESA capital goods and intermediate products, in line indeed with its export strategy that mentions machinery and equipment, and IT products.</a:t>
            </a:r>
          </a:p>
          <a:p>
            <a:pPr algn="just"/>
            <a:endParaRPr lang="en-US"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SME development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1800" dirty="0" smtClean="0">
                <a:latin typeface="Arial" pitchFamily="34" charset="0"/>
                <a:cs typeface="Arial" pitchFamily="34" charset="0"/>
              </a:rPr>
              <a:t>Small and Medium Scale enterprises constitute about 90% of the private sector of the member states, and provide most of the employment in the economies of member states especially among vulnerable sectors of society and are crucial players in the attainment of the public policy objectives of poverty eradication and wealth creation.</a:t>
            </a:r>
          </a:p>
          <a:p>
            <a:pPr algn="just"/>
            <a:r>
              <a:rPr lang="en-US" sz="1800" dirty="0" smtClean="0"/>
              <a:t>India has a strong policy regime on SMEs. This can be a source of experience-sharing and partnerships with member states, as well as joint ventures in the private sector, in addressing challenges to development of SMEs in COMESA. </a:t>
            </a:r>
          </a:p>
          <a:p>
            <a:pPr lvl="0" algn="just"/>
            <a:r>
              <a:rPr lang="en-US" sz="1800" dirty="0" smtClean="0"/>
              <a:t>Challenges faced:  Inadequate credit facilities for SMEs resulting in low levels of capitalization or lack of trade finance; Poor management and business skills leading to high mortality rates; Poor quality products that may not be competitive; Low levels of technology and innovation; Information gaps regarding inputs and markets; Inadequate access to regional and global markets; Non-tariff barriers in export markets; and ;- Inappropriate policy and legal regimes on SMEs.</a:t>
            </a:r>
          </a:p>
          <a:p>
            <a:pPr algn="just"/>
            <a:endParaRPr lang="en-US" sz="18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t>
            </a:r>
            <a:r>
              <a:rPr lang="en-US" dirty="0" err="1" smtClean="0"/>
              <a:t>recomm</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smtClean="0">
                <a:latin typeface="Arial" pitchFamily="34" charset="0"/>
                <a:cs typeface="Arial" pitchFamily="34" charset="0"/>
              </a:rPr>
              <a:t>learning from the Indian experience and through twinning programs. Such programs could focus on twinning up local government authorities, civil society organizations, microfinance institutions, and other grass-root level institutions with Indian counterparts. </a:t>
            </a:r>
          </a:p>
          <a:p>
            <a:pPr lvl="0" algn="just"/>
            <a:r>
              <a:rPr lang="en-US" dirty="0" smtClean="0">
                <a:latin typeface="Arial" pitchFamily="34" charset="0"/>
                <a:cs typeface="Arial" pitchFamily="34" charset="0"/>
              </a:rPr>
              <a:t>Linking up SMEs with retail outlets in India could directly assist address market access constraints; </a:t>
            </a:r>
          </a:p>
          <a:p>
            <a:pPr lvl="0" algn="just"/>
            <a:r>
              <a:rPr lang="en-US" dirty="0" smtClean="0">
                <a:latin typeface="Arial" pitchFamily="34" charset="0"/>
                <a:cs typeface="Arial" pitchFamily="34" charset="0"/>
              </a:rPr>
              <a:t>mentoring and hands-on capacity building, to address the capacity of SMEs to meet market requirements and other regulatory requirements in export markets. </a:t>
            </a:r>
          </a:p>
          <a:p>
            <a:pPr lvl="0" algn="just"/>
            <a:r>
              <a:rPr lang="en-US" dirty="0" smtClean="0">
                <a:latin typeface="Arial" pitchFamily="34" charset="0"/>
                <a:cs typeface="Arial" pitchFamily="34" charset="0"/>
              </a:rPr>
              <a:t>joint ventures and preferential market access for products produced by SMEs can provide a much needed advantage, through for instance a DFQF regime that covers the products. These tend to be agro-based products and light manufactures. </a:t>
            </a:r>
          </a:p>
          <a:p>
            <a:pPr lvl="0" algn="just"/>
            <a:r>
              <a:rPr lang="en-US" u="sng" dirty="0" smtClean="0">
                <a:latin typeface="Arial" pitchFamily="34" charset="0"/>
                <a:cs typeface="Arial" pitchFamily="34" charset="0"/>
              </a:rPr>
              <a:t>The COMESA prioritized clusters of textile and clothing, footwear, and agro-food products could be considered for such preferential market access in export markets of partners. </a:t>
            </a:r>
            <a:endParaRPr lang="en-US" dirty="0" smtClean="0">
              <a:latin typeface="Arial" pitchFamily="34" charset="0"/>
              <a:cs typeface="Arial" pitchFamily="34" charset="0"/>
            </a:endParaRPr>
          </a:p>
          <a:p>
            <a:pPr lvl="0" algn="just"/>
            <a:r>
              <a:rPr lang="en-US" u="sng" dirty="0" smtClean="0">
                <a:latin typeface="Arial" pitchFamily="34" charset="0"/>
                <a:cs typeface="Arial" pitchFamily="34" charset="0"/>
              </a:rPr>
              <a:t>There are also SME clusters in the fields of computer programming, research and innovation, and light manufacturing.</a:t>
            </a:r>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in services</a:t>
            </a:r>
            <a:endParaRPr lang="en-US" dirty="0"/>
          </a:p>
        </p:txBody>
      </p:sp>
      <p:sp>
        <p:nvSpPr>
          <p:cNvPr id="3" name="Content Placeholder 2"/>
          <p:cNvSpPr>
            <a:spLocks noGrp="1"/>
          </p:cNvSpPr>
          <p:nvPr>
            <p:ph idx="1"/>
          </p:nvPr>
        </p:nvSpPr>
        <p:spPr/>
        <p:txBody>
          <a:bodyPr>
            <a:normAutofit lnSpcReduction="10000"/>
          </a:bodyPr>
          <a:lstStyle/>
          <a:p>
            <a:pPr lvl="0" algn="just"/>
            <a:r>
              <a:rPr lang="en-US" sz="1800" dirty="0" smtClean="0">
                <a:latin typeface="Arial" pitchFamily="34" charset="0"/>
                <a:cs typeface="Arial" pitchFamily="34" charset="0"/>
              </a:rPr>
              <a:t>It can be expected that Indian investment in COMESA, will be both in the manufacturing and services sectors, as well as the extractive industries. Regarding investment in the services sectors, infrastructure services should be prioritized, particularly information and communication technologies, and networks and sensors, transport, and financial services, as well as tourism; and should take the form of establishment of commercial presence through joint ventures. The next section deals with investment.</a:t>
            </a:r>
          </a:p>
          <a:p>
            <a:pPr lvl="0" algn="just"/>
            <a:endParaRPr lang="en-US" sz="1800" dirty="0" smtClean="0">
              <a:latin typeface="Arial" pitchFamily="34" charset="0"/>
              <a:cs typeface="Arial" pitchFamily="34" charset="0"/>
            </a:endParaRPr>
          </a:p>
          <a:p>
            <a:pPr lvl="0" algn="just">
              <a:buNone/>
            </a:pPr>
            <a:r>
              <a:rPr lang="en-US" sz="1800" b="1" dirty="0" smtClean="0">
                <a:latin typeface="Arial" pitchFamily="34" charset="0"/>
                <a:cs typeface="Arial" pitchFamily="34" charset="0"/>
              </a:rPr>
              <a:t>INVESTMENT</a:t>
            </a:r>
          </a:p>
          <a:p>
            <a:pPr algn="just"/>
            <a:r>
              <a:rPr lang="en-US" sz="1800" dirty="0" smtClean="0">
                <a:latin typeface="Arial" pitchFamily="34" charset="0"/>
                <a:cs typeface="Arial" pitchFamily="34" charset="0"/>
              </a:rPr>
              <a:t>India should put in place tangible measures that increase India’s investment into COMESA, bearing in mind that COMESA offers vast opportunities and the Member States have ongoing programs to generate and attract investment; and joint ventures should be the preferred form of investment, which should take into account the priority sectors identified by Member States, particularly health and infrastructure, agro-food products, textiles, and leather products;</a:t>
            </a:r>
          </a:p>
          <a:p>
            <a:pPr lvl="0" algn="just">
              <a:buNone/>
            </a:pPr>
            <a:endParaRPr lang="en-US" sz="1800" dirty="0" smtClean="0">
              <a:latin typeface="Arial" pitchFamily="34" charset="0"/>
              <a:cs typeface="Arial" pitchFamily="34"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APPROACH</a:t>
            </a:r>
            <a:endParaRPr lang="en-US" dirty="0"/>
          </a:p>
        </p:txBody>
      </p:sp>
      <p:sp>
        <p:nvSpPr>
          <p:cNvPr id="3" name="Content Placeholder 2"/>
          <p:cNvSpPr>
            <a:spLocks noGrp="1"/>
          </p:cNvSpPr>
          <p:nvPr>
            <p:ph idx="1"/>
          </p:nvPr>
        </p:nvSpPr>
        <p:spPr/>
        <p:txBody>
          <a:bodyPr>
            <a:normAutofit/>
          </a:bodyPr>
          <a:lstStyle/>
          <a:p>
            <a:pPr lvl="0" algn="just"/>
            <a:r>
              <a:rPr lang="en-US" sz="1900" dirty="0" smtClean="0">
                <a:latin typeface="Arial" pitchFamily="34" charset="0"/>
                <a:cs typeface="Arial" pitchFamily="34" charset="0"/>
              </a:rPr>
              <a:t>Cooperation should be pursued in a range of areas set out the </a:t>
            </a:r>
            <a:r>
              <a:rPr lang="en-US" sz="1900" dirty="0" err="1" smtClean="0">
                <a:latin typeface="Arial" pitchFamily="34" charset="0"/>
                <a:cs typeface="Arial" pitchFamily="34" charset="0"/>
              </a:rPr>
              <a:t>MoU</a:t>
            </a:r>
            <a:r>
              <a:rPr lang="en-US" sz="1900" dirty="0" smtClean="0">
                <a:latin typeface="Arial" pitchFamily="34" charset="0"/>
                <a:cs typeface="Arial" pitchFamily="34" charset="0"/>
              </a:rPr>
              <a:t> and the Africa-India Framework of Cooperation, in a manner that recognizes the valuable contribution of COMESA and Africa at large towards India’s quest for global influence, and that taps into India’s leadership in areas such as technology and innovation through appropriate partnerships with India in both the public and private sector; </a:t>
            </a:r>
          </a:p>
          <a:p>
            <a:pPr>
              <a:buNone/>
            </a:pP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lgn="ctr">
              <a:buNone/>
            </a:pPr>
            <a:r>
              <a:rPr lang="en-US" b="1" dirty="0" smtClean="0"/>
              <a:t>THANK YOU FOR YOUR KIND ATTENTION. </a:t>
            </a:r>
          </a:p>
          <a:p>
            <a:pPr algn="ctr">
              <a:buNone/>
            </a:pPr>
            <a:endParaRPr lang="en-US" b="1" dirty="0" smtClean="0"/>
          </a:p>
          <a:p>
            <a:pPr algn="ctr">
              <a:buNone/>
            </a:pPr>
            <a:endParaRPr lang="en-US" b="1" dirty="0" smtClean="0"/>
          </a:p>
          <a:p>
            <a:pPr algn="ctr">
              <a:buNone/>
            </a:pPr>
            <a:r>
              <a:rPr lang="en-US" b="1" dirty="0" smtClean="0"/>
              <a:t>WWW.COMESA.INT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Grp="1" noChangeAspect="1" noChangeArrowheads="1"/>
          </p:cNvPicPr>
          <p:nvPr>
            <p:ph idx="1"/>
          </p:nvPr>
        </p:nvPicPr>
        <p:blipFill>
          <a:blip r:embed="rId2" cstate="print"/>
          <a:srcRect/>
          <a:stretch>
            <a:fillRect/>
          </a:stretch>
        </p:blipFill>
        <p:spPr>
          <a:xfrm>
            <a:off x="755576" y="521296"/>
            <a:ext cx="8064896" cy="6336704"/>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lang="en-US" dirty="0" smtClean="0">
                <a:solidFill>
                  <a:srgbClr val="FFC000"/>
                </a:solidFill>
              </a:rPr>
              <a:t>COMESA region</a:t>
            </a:r>
            <a:endParaRPr lang="en-US" dirty="0">
              <a:solidFill>
                <a:srgbClr val="FFC000"/>
              </a:solidFill>
            </a:endParaRPr>
          </a:p>
        </p:txBody>
      </p:sp>
      <p:sp>
        <p:nvSpPr>
          <p:cNvPr id="2" name="Content Placeholder 1"/>
          <p:cNvSpPr>
            <a:spLocks noGrp="1"/>
          </p:cNvSpPr>
          <p:nvPr>
            <p:ph idx="1"/>
          </p:nvPr>
        </p:nvSpPr>
        <p:spPr/>
        <p:txBody>
          <a:bodyPr>
            <a:normAutofit fontScale="62500" lnSpcReduction="20000"/>
          </a:bodyPr>
          <a:lstStyle/>
          <a:p>
            <a:pPr marL="365760" indent="-256032" defTabSz="611188" eaLnBrk="1" fontAlgn="auto" hangingPunct="1">
              <a:lnSpc>
                <a:spcPct val="120000"/>
              </a:lnSpc>
              <a:spcAft>
                <a:spcPts val="0"/>
              </a:spcAft>
              <a:buClr>
                <a:srgbClr val="FFFF00"/>
              </a:buClr>
              <a:buSzPct val="46000"/>
              <a:buFont typeface="Wingdings 3"/>
              <a:buNone/>
              <a:defRPr/>
            </a:pPr>
            <a:endParaRPr lang="en-GB" sz="2000" dirty="0" smtClean="0">
              <a:latin typeface="Arial" pitchFamily="34" charset="0"/>
              <a:cs typeface="Arial" pitchFamily="34" charset="0"/>
            </a:endParaRPr>
          </a:p>
          <a:p>
            <a:pPr marL="566928" indent="-457200" defTabSz="611188" eaLnBrk="1" fontAlgn="auto" hangingPunct="1">
              <a:lnSpc>
                <a:spcPct val="120000"/>
              </a:lnSpc>
              <a:spcAft>
                <a:spcPts val="0"/>
              </a:spcAft>
              <a:buClrTx/>
              <a:buSzPct val="46000"/>
              <a:defRPr/>
            </a:pPr>
            <a:r>
              <a:rPr lang="en-GB" sz="2900" b="1" dirty="0" smtClean="0">
                <a:solidFill>
                  <a:srgbClr val="FFC000"/>
                </a:solidFill>
                <a:latin typeface="Arial" pitchFamily="34" charset="0"/>
                <a:cs typeface="Arial" pitchFamily="34" charset="0"/>
              </a:rPr>
              <a:t>Membership </a:t>
            </a:r>
            <a:r>
              <a:rPr lang="en-GB" sz="2300" b="1" dirty="0" smtClean="0">
                <a:solidFill>
                  <a:srgbClr val="FFC000"/>
                </a:solidFill>
                <a:latin typeface="Arial" pitchFamily="34" charset="0"/>
                <a:cs typeface="Arial" pitchFamily="34" charset="0"/>
              </a:rPr>
              <a:t>:   19 countries- Burundi, Comoros, D. R. Congo, Djibouti, Egypt, Eritrea, Ethiopia, Kenya, Libya, Madagascar, Malawi, Mauritius, Rwanda, Seychelles, Sudan, Swaziland, Uganda, Zambia, Zimbabwe.</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Total Area	                : 12.2 million sq. Km</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Population                          451 million</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GDP                                  : US $ 450 billion: (Increase in Average Annual GDP growth :  5.08% from 3.51%(2010) </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Global trade for COMESA MS : Over US$ 244 BN (2010)</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Intra-COMESA Trade:  US 18.4 BN(2011)</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Investment flows            : US $ 21,6 BN (2010)</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Total Imports Volumes   : US $ 137 BN(2010) at 16%</a:t>
            </a:r>
          </a:p>
          <a:p>
            <a:pPr marL="566928" indent="-457200" defTabSz="611188" eaLnBrk="1" fontAlgn="auto" hangingPunct="1">
              <a:lnSpc>
                <a:spcPct val="120000"/>
              </a:lnSpc>
              <a:spcAft>
                <a:spcPts val="0"/>
              </a:spcAft>
              <a:buClrTx/>
              <a:buSzPct val="46000"/>
              <a:defRPr/>
            </a:pPr>
            <a:r>
              <a:rPr lang="en-GB" sz="2300" b="1" i="1" dirty="0" smtClean="0">
                <a:latin typeface="Arial" pitchFamily="34" charset="0"/>
                <a:cs typeface="Arial" pitchFamily="34" charset="0"/>
              </a:rPr>
              <a:t>Total Exports Volumes   : US $ 107 BN(2010) at 26%</a:t>
            </a:r>
          </a:p>
          <a:p>
            <a:pPr marL="566928" indent="-457200" defTabSz="611188">
              <a:lnSpc>
                <a:spcPct val="120000"/>
              </a:lnSpc>
              <a:buClrTx/>
              <a:buSzPct val="46000"/>
              <a:buNone/>
              <a:defRPr/>
            </a:pPr>
            <a:endParaRPr lang="en-US" sz="2300" b="1" dirty="0" smtClean="0"/>
          </a:p>
          <a:p>
            <a:pPr marL="566928" indent="-457200" defTabSz="611188">
              <a:lnSpc>
                <a:spcPct val="120000"/>
              </a:lnSpc>
              <a:buClrTx/>
              <a:buSzPct val="46000"/>
              <a:buNone/>
              <a:defRPr/>
            </a:pPr>
            <a:r>
              <a:rPr lang="en-US" sz="2300" b="1" dirty="0" smtClean="0"/>
              <a:t>NB:    With an estimated population of over 450 million  and a combined GDP of over USD 345 billion, the COMESA region is potentially one of the largest markets  in the world</a:t>
            </a:r>
            <a:endParaRPr lang="en-GB" b="1" i="1" dirty="0" smtClean="0">
              <a:latin typeface="Arial" pitchFamily="34" charset="0"/>
              <a:cs typeface="Arial" pitchFamily="34" charset="0"/>
            </a:endParaRPr>
          </a:p>
          <a:p>
            <a:pPr marL="566928" indent="-457200" defTabSz="611188" eaLnBrk="1" fontAlgn="auto" hangingPunct="1">
              <a:lnSpc>
                <a:spcPct val="120000"/>
              </a:lnSpc>
              <a:spcAft>
                <a:spcPts val="0"/>
              </a:spcAft>
              <a:buClrTx/>
              <a:buSzPct val="46000"/>
              <a:defRPr/>
            </a:pPr>
            <a:endParaRPr lang="en-GB" sz="2000" b="1" i="1" dirty="0" smtClean="0">
              <a:latin typeface="Arial" pitchFamily="34" charset="0"/>
              <a:cs typeface="Arial" pitchFamily="34" charset="0"/>
            </a:endParaRPr>
          </a:p>
          <a:p>
            <a:pPr marL="566928" indent="-457200" defTabSz="611188" eaLnBrk="1" fontAlgn="auto" hangingPunct="1">
              <a:lnSpc>
                <a:spcPct val="120000"/>
              </a:lnSpc>
              <a:spcAft>
                <a:spcPts val="0"/>
              </a:spcAft>
              <a:buClrTx/>
              <a:buSzPct val="46000"/>
              <a:defRPr/>
            </a:pP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solidFill>
                  <a:srgbClr val="FFC000"/>
                </a:solidFill>
              </a:rPr>
              <a:t>   T</a:t>
            </a:r>
            <a:r>
              <a:rPr lang="en-US" sz="2400" cap="none" dirty="0" smtClean="0">
                <a:solidFill>
                  <a:srgbClr val="FFC000"/>
                </a:solidFill>
              </a:rPr>
              <a:t>o Date Achievements</a:t>
            </a:r>
            <a:endParaRPr lang="en-US" sz="2400" dirty="0">
              <a:solidFill>
                <a:srgbClr val="FFC000"/>
              </a:solidFill>
            </a:endParaRPr>
          </a:p>
        </p:txBody>
      </p:sp>
      <p:sp>
        <p:nvSpPr>
          <p:cNvPr id="2" name="Content Placeholder 1"/>
          <p:cNvSpPr>
            <a:spLocks noGrp="1"/>
          </p:cNvSpPr>
          <p:nvPr>
            <p:ph idx="1"/>
          </p:nvPr>
        </p:nvSpPr>
        <p:spPr/>
        <p:txBody>
          <a:bodyPr>
            <a:normAutofit fontScale="25000" lnSpcReduction="20000"/>
          </a:bodyPr>
          <a:lstStyle/>
          <a:p>
            <a:pPr algn="just"/>
            <a:r>
              <a:rPr lang="en-US" sz="6400" dirty="0" smtClean="0">
                <a:latin typeface="Arial" pitchFamily="34" charset="0"/>
                <a:cs typeface="Arial" pitchFamily="34" charset="0"/>
              </a:rPr>
              <a:t>Since its establishment, COMESA has made considerable progress towards economic integration including:  trade liberalization, customs management,  transport facilitation, trade and project finance institutional development,  technical cooperation and capacity development.  </a:t>
            </a:r>
            <a:r>
              <a:rPr lang="en-US" sz="5600" dirty="0" smtClean="0">
                <a:latin typeface="Arial" pitchFamily="34" charset="0"/>
                <a:cs typeface="Arial" pitchFamily="34" charset="0"/>
              </a:rPr>
              <a:t> For example: </a:t>
            </a:r>
          </a:p>
          <a:p>
            <a:pPr algn="just"/>
            <a:r>
              <a:rPr lang="en-US" sz="5600" dirty="0" smtClean="0">
                <a:latin typeface="Arial" pitchFamily="34" charset="0"/>
                <a:cs typeface="Arial" pitchFamily="34" charset="0"/>
              </a:rPr>
              <a:t> Free T</a:t>
            </a:r>
            <a:r>
              <a:rPr lang="en-US" sz="6400" dirty="0" smtClean="0">
                <a:latin typeface="Arial" pitchFamily="34" charset="0"/>
                <a:cs typeface="Arial" pitchFamily="34" charset="0"/>
              </a:rPr>
              <a:t>rade Area (2000); Duty Free Quota Free movement of Trade in Goods which comply to the COMESA </a:t>
            </a:r>
            <a:r>
              <a:rPr lang="en-US" sz="6400" dirty="0" err="1" smtClean="0">
                <a:latin typeface="Arial" pitchFamily="34" charset="0"/>
                <a:cs typeface="Arial" pitchFamily="34" charset="0"/>
              </a:rPr>
              <a:t>RoO</a:t>
            </a:r>
            <a:r>
              <a:rPr lang="en-US" sz="6400" dirty="0" smtClean="0">
                <a:latin typeface="Arial" pitchFamily="34" charset="0"/>
                <a:cs typeface="Arial" pitchFamily="34" charset="0"/>
              </a:rPr>
              <a:t>.</a:t>
            </a:r>
          </a:p>
          <a:p>
            <a:pPr algn="just"/>
            <a:r>
              <a:rPr lang="en-US" sz="6400" dirty="0" smtClean="0">
                <a:latin typeface="Arial" pitchFamily="34" charset="0"/>
                <a:cs typeface="Arial" pitchFamily="34" charset="0"/>
              </a:rPr>
              <a:t>Custom union (June 2009); Common External Tariff (0%, 10% 25%) to promote substantial movement of trade in goods within a Bloc- Regional Integration</a:t>
            </a:r>
          </a:p>
          <a:p>
            <a:pPr algn="just"/>
            <a:r>
              <a:rPr lang="en-US" sz="6400" dirty="0" smtClean="0">
                <a:latin typeface="Arial" pitchFamily="34" charset="0"/>
                <a:cs typeface="Arial" pitchFamily="34" charset="0"/>
              </a:rPr>
              <a:t>Common market 2025; Promote Substantial Movement of Goods and Services;</a:t>
            </a:r>
          </a:p>
          <a:p>
            <a:pPr algn="just"/>
            <a:r>
              <a:rPr lang="en-US" sz="6400" dirty="0" smtClean="0">
                <a:latin typeface="Arial" pitchFamily="34" charset="0"/>
                <a:cs typeface="Arial" pitchFamily="34" charset="0"/>
              </a:rPr>
              <a:t>The COMESA Secretariat facilitated and worked to the  improvement of member states on ’ trade volumes and values by supporting the expansion of regional and international markets and production of diversified and competitive goods and services. There is, therefore, an expected turn in economic performance as the global economy continues to recover with improvements in global demand.</a:t>
            </a:r>
          </a:p>
          <a:p>
            <a:pPr algn="just"/>
            <a:endParaRPr lang="en-US" sz="5500" dirty="0" smtClean="0">
              <a:latin typeface="Arial" pitchFamily="34" charset="0"/>
              <a:cs typeface="Arial" pitchFamily="34" charset="0"/>
            </a:endParaRPr>
          </a:p>
          <a:p>
            <a:pPr algn="just"/>
            <a:endParaRPr lang="en-US" sz="2200" dirty="0" smtClean="0">
              <a:latin typeface="Arial" pitchFamily="34" charset="0"/>
              <a:cs typeface="Arial" pitchFamily="34" charset="0"/>
            </a:endParaRPr>
          </a:p>
          <a:p>
            <a:pPr algn="just"/>
            <a:endParaRPr lang="en-US" sz="2200" dirty="0" smtClean="0">
              <a:latin typeface="Arial" pitchFamily="34" charset="0"/>
              <a:cs typeface="Arial" pitchFamily="34" charset="0"/>
            </a:endParaRPr>
          </a:p>
          <a:p>
            <a:pPr algn="just"/>
            <a:endParaRPr lang="en-US" sz="2200" dirty="0" smtClean="0">
              <a:latin typeface="Arial" pitchFamily="34" charset="0"/>
              <a:cs typeface="Arial" pitchFamily="34" charset="0"/>
            </a:endParaRPr>
          </a:p>
          <a:p>
            <a:pPr algn="just">
              <a:buNone/>
            </a:pPr>
            <a:endParaRPr lang="en-US" sz="2200" dirty="0" smtClean="0">
              <a:latin typeface="Arial" pitchFamily="34" charset="0"/>
              <a:cs typeface="Arial" pitchFamily="34" charset="0"/>
            </a:endParaRPr>
          </a:p>
          <a:p>
            <a:pPr>
              <a:buNone/>
            </a:pPr>
            <a:r>
              <a:rPr lang="ar-EG" dirty="0" smtClean="0"/>
              <a:t/>
            </a:r>
            <a:br>
              <a:rPr lang="ar-EG"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rgbClr val="FFC000"/>
                </a:solidFill>
              </a:rPr>
              <a:t>Market  opportunities </a:t>
            </a:r>
            <a:r>
              <a:rPr lang="en-US" dirty="0" smtClean="0"/>
              <a:t>.</a:t>
            </a:r>
            <a:endParaRPr lang="en-US" dirty="0"/>
          </a:p>
        </p:txBody>
      </p:sp>
      <p:sp>
        <p:nvSpPr>
          <p:cNvPr id="2" name="Content Placeholder 1"/>
          <p:cNvSpPr>
            <a:spLocks noGrp="1"/>
          </p:cNvSpPr>
          <p:nvPr>
            <p:ph idx="1"/>
          </p:nvPr>
        </p:nvSpPr>
        <p:spPr/>
        <p:txBody>
          <a:bodyPr>
            <a:noAutofit/>
          </a:bodyPr>
          <a:lstStyle/>
          <a:p>
            <a:pPr algn="just">
              <a:lnSpc>
                <a:spcPct val="90000"/>
              </a:lnSpc>
              <a:buNone/>
            </a:pPr>
            <a:r>
              <a:rPr lang="en-US" sz="1800" dirty="0" smtClean="0">
                <a:latin typeface="Arial" pitchFamily="34" charset="0"/>
                <a:cs typeface="Arial" pitchFamily="34" charset="0"/>
              </a:rPr>
              <a:t>COMESA region remains the largest recipient sub-region of FDIs:</a:t>
            </a:r>
            <a:endParaRPr lang="en-US" sz="1800" b="1" i="1" u="sng" dirty="0" smtClean="0">
              <a:latin typeface="Arial" pitchFamily="34" charset="0"/>
              <a:cs typeface="Arial" pitchFamily="34" charset="0"/>
            </a:endParaRPr>
          </a:p>
          <a:p>
            <a:pPr algn="just">
              <a:lnSpc>
                <a:spcPct val="90000"/>
              </a:lnSpc>
              <a:buNone/>
            </a:pPr>
            <a:r>
              <a:rPr lang="en-US" sz="1800" b="1" i="1" u="sng" dirty="0" smtClean="0">
                <a:latin typeface="Arial" pitchFamily="34" charset="0"/>
                <a:cs typeface="Arial" pitchFamily="34" charset="0"/>
              </a:rPr>
              <a:t>Why?</a:t>
            </a:r>
          </a:p>
          <a:p>
            <a:pPr algn="just">
              <a:lnSpc>
                <a:spcPct val="90000"/>
              </a:lnSpc>
            </a:pPr>
            <a:r>
              <a:rPr lang="en-US" sz="1800" dirty="0" smtClean="0">
                <a:solidFill>
                  <a:srgbClr val="FFC000"/>
                </a:solidFill>
                <a:latin typeface="Arial" pitchFamily="34" charset="0"/>
                <a:cs typeface="Arial" pitchFamily="34" charset="0"/>
              </a:rPr>
              <a:t>Open economies: </a:t>
            </a:r>
            <a:r>
              <a:rPr lang="en-US" sz="1800" dirty="0" smtClean="0">
                <a:latin typeface="Arial" pitchFamily="34" charset="0"/>
                <a:cs typeface="Arial" pitchFamily="34" charset="0"/>
              </a:rPr>
              <a:t>COMESA countries have already adopted the market liberalization at different levels, opening their markets to free movement of goods across the borders of 19 COMESA countries.</a:t>
            </a:r>
          </a:p>
          <a:p>
            <a:pPr algn="just">
              <a:lnSpc>
                <a:spcPct val="90000"/>
              </a:lnSpc>
            </a:pPr>
            <a:r>
              <a:rPr lang="en-US" sz="1800" dirty="0" smtClean="0">
                <a:solidFill>
                  <a:srgbClr val="FFC000"/>
                </a:solidFill>
                <a:latin typeface="Arial" pitchFamily="34" charset="0"/>
                <a:cs typeface="Arial" pitchFamily="34" charset="0"/>
              </a:rPr>
              <a:t>Size of the market: </a:t>
            </a:r>
            <a:r>
              <a:rPr lang="en-US" sz="1800" dirty="0" smtClean="0">
                <a:latin typeface="Arial" pitchFamily="34" charset="0"/>
                <a:cs typeface="Arial" pitchFamily="34" charset="0"/>
              </a:rPr>
              <a:t>With its 19 Member States and more than 450 million inhabitants (potential consumers), COMESA is the biggest regional trade bloc in Africa.</a:t>
            </a:r>
          </a:p>
          <a:p>
            <a:pPr algn="just">
              <a:lnSpc>
                <a:spcPct val="90000"/>
              </a:lnSpc>
            </a:pPr>
            <a:r>
              <a:rPr lang="en-US" sz="1800" dirty="0" smtClean="0">
                <a:solidFill>
                  <a:srgbClr val="FFC000"/>
                </a:solidFill>
                <a:latin typeface="Arial" pitchFamily="34" charset="0"/>
                <a:cs typeface="Arial" pitchFamily="34" charset="0"/>
              </a:rPr>
              <a:t>COMESA Free Trade Area</a:t>
            </a:r>
            <a:r>
              <a:rPr lang="en-US" sz="1800" dirty="0" smtClean="0">
                <a:latin typeface="Arial" pitchFamily="34" charset="0"/>
                <a:cs typeface="Arial" pitchFamily="34" charset="0"/>
              </a:rPr>
              <a:t>: increasing of the intra-regional trade within the region through trade liberalization and facilitation:</a:t>
            </a:r>
          </a:p>
          <a:p>
            <a:pPr algn="just">
              <a:lnSpc>
                <a:spcPct val="90000"/>
              </a:lnSpc>
              <a:buNone/>
            </a:pPr>
            <a:r>
              <a:rPr lang="en-US" sz="1800" dirty="0" smtClean="0">
                <a:latin typeface="Arial" pitchFamily="34" charset="0"/>
                <a:cs typeface="Arial" pitchFamily="34" charset="0"/>
              </a:rPr>
              <a:t>    Rules of Origin, transit traffic facilitation, Single Customs Document, One-Stop-Border Posts.</a:t>
            </a:r>
          </a:p>
          <a:p>
            <a:pPr algn="just">
              <a:lnSpc>
                <a:spcPct val="90000"/>
              </a:lnSpc>
            </a:pPr>
            <a:r>
              <a:rPr lang="en-US" sz="1800" dirty="0" smtClean="0">
                <a:solidFill>
                  <a:srgbClr val="FFC000"/>
                </a:solidFill>
                <a:latin typeface="Arial" pitchFamily="34" charset="0"/>
                <a:cs typeface="Arial" pitchFamily="34" charset="0"/>
              </a:rPr>
              <a:t>Wider  Free Trade Area</a:t>
            </a:r>
            <a:r>
              <a:rPr lang="en-US" sz="1800" dirty="0" smtClean="0">
                <a:latin typeface="Arial" pitchFamily="34" charset="0"/>
                <a:cs typeface="Arial" pitchFamily="34" charset="0"/>
              </a:rPr>
              <a:t> with the implementation of the First Tripartite Summit Decisions towards  the merger of 3 RECs into a single FTA (COMESA-EAC-SADC)</a:t>
            </a:r>
          </a:p>
          <a:p>
            <a:pPr algn="just">
              <a:lnSpc>
                <a:spcPct val="90000"/>
              </a:lnSpc>
            </a:pP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hangingPunct="1">
              <a:defRPr/>
            </a:pPr>
            <a:r>
              <a:rPr lang="en-US" sz="3200" dirty="0" smtClean="0">
                <a:solidFill>
                  <a:srgbClr val="FFC000"/>
                </a:solidFill>
              </a:rPr>
              <a:t>   M</a:t>
            </a:r>
            <a:r>
              <a:rPr lang="en-US" sz="3200" cap="none" dirty="0" smtClean="0">
                <a:solidFill>
                  <a:srgbClr val="FFC000"/>
                </a:solidFill>
              </a:rPr>
              <a:t>ajor Export Markets Share</a:t>
            </a:r>
            <a:r>
              <a:rPr lang="en-US" dirty="0" smtClean="0"/>
              <a:t>;</a:t>
            </a:r>
            <a:endParaRPr lang="en-US" dirty="0"/>
          </a:p>
        </p:txBody>
      </p:sp>
      <p:graphicFrame>
        <p:nvGraphicFramePr>
          <p:cNvPr id="4" name="Content Placeholder 3"/>
          <p:cNvGraphicFramePr>
            <a:graphicFrameLocks noGrp="1"/>
          </p:cNvGraphicFramePr>
          <p:nvPr>
            <p:ph idx="1"/>
          </p:nvPr>
        </p:nvGraphicFramePr>
        <p:xfrm>
          <a:off x="1619672" y="1484784"/>
          <a:ext cx="5120640" cy="4968240"/>
        </p:xfrm>
        <a:graphic>
          <a:graphicData uri="http://schemas.openxmlformats.org/drawingml/2006/table">
            <a:tbl>
              <a:tblPr firstRow="1" bandRow="1">
                <a:tableStyleId>{5C22544A-7EE6-4342-B048-85BDC9FD1C3A}</a:tableStyleId>
              </a:tblPr>
              <a:tblGrid>
                <a:gridCol w="2542124"/>
                <a:gridCol w="2578516"/>
              </a:tblGrid>
              <a:tr h="363516">
                <a:tc>
                  <a:txBody>
                    <a:bodyPr/>
                    <a:lstStyle/>
                    <a:p>
                      <a:r>
                        <a:rPr lang="en-US" b="1" dirty="0" smtClean="0"/>
                        <a:t>REGION</a:t>
                      </a:r>
                    </a:p>
                  </a:txBody>
                  <a:tcPr>
                    <a:lnB w="38100" cmpd="sng">
                      <a:noFill/>
                    </a:lnB>
                  </a:tcPr>
                </a:tc>
                <a:tc>
                  <a:txBody>
                    <a:bodyPr/>
                    <a:lstStyle/>
                    <a:p>
                      <a:r>
                        <a:rPr lang="en-US" b="1" dirty="0" smtClean="0"/>
                        <a:t>Percentage (2012)</a:t>
                      </a:r>
                      <a:endParaRPr lang="en-US" b="1" dirty="0"/>
                    </a:p>
                  </a:txBody>
                  <a:tcPr>
                    <a:lnB w="38100" cmpd="sng">
                      <a:noFill/>
                    </a:lnB>
                  </a:tcPr>
                </a:tc>
              </a:tr>
              <a:tr h="57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EU</a:t>
                      </a:r>
                    </a:p>
                    <a:p>
                      <a:endParaRPr lang="en-US" sz="16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31% </a:t>
                      </a:r>
                    </a:p>
                    <a:p>
                      <a:endParaRPr lang="en-US" sz="16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CHINA</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15% </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COMESA</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11%</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USA</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4%</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SOUTH AFRICA</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6%</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JAPAN</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1%</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solidFill>
                            <a:srgbClr val="C00000"/>
                          </a:solidFill>
                        </a:rPr>
                        <a:t>INDIA</a:t>
                      </a:r>
                      <a:endParaRPr lang="en-US" sz="1600" b="1" dirty="0">
                        <a:solidFill>
                          <a:srgbClr val="C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solidFill>
                            <a:srgbClr val="C00000"/>
                          </a:solidFill>
                        </a:rPr>
                        <a:t>3%    (2% in 2010)</a:t>
                      </a:r>
                      <a:endParaRPr lang="en-US" sz="1600" b="1" dirty="0">
                        <a:solidFill>
                          <a:srgbClr val="C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Rest</a:t>
                      </a:r>
                      <a:r>
                        <a:rPr lang="en-US" sz="1600" b="1" baseline="0" dirty="0" smtClean="0"/>
                        <a:t> of World</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24%</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Turkey </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2%</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UAE</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3%</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Saudi Arabia </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2%</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Switzerland </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6</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223">
                <a:tc>
                  <a:txBody>
                    <a:bodyPr/>
                    <a:lstStyle/>
                    <a:p>
                      <a:r>
                        <a:rPr lang="en-US" sz="1600" b="1" dirty="0" smtClean="0"/>
                        <a:t>ROW</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b="1" dirty="0" smtClean="0"/>
                        <a:t>17</a:t>
                      </a:r>
                      <a:endParaRPr lang="en-US" sz="16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cap="none" dirty="0" smtClean="0">
                <a:solidFill>
                  <a:srgbClr val="FFC000"/>
                </a:solidFill>
              </a:rPr>
              <a:t>Global </a:t>
            </a:r>
            <a:r>
              <a:rPr lang="en-US" sz="2800" cap="none" dirty="0" err="1" smtClean="0">
                <a:solidFill>
                  <a:srgbClr val="FFC000"/>
                </a:solidFill>
              </a:rPr>
              <a:t>Comesa</a:t>
            </a:r>
            <a:r>
              <a:rPr lang="en-US" sz="2800" cap="none" dirty="0" smtClean="0">
                <a:solidFill>
                  <a:srgbClr val="FFC000"/>
                </a:solidFill>
              </a:rPr>
              <a:t> Imports &amp; Exports by Sectors</a:t>
            </a:r>
            <a:endParaRPr lang="en-US" sz="2800" cap="none" dirty="0">
              <a:solidFill>
                <a:srgbClr val="FFC000"/>
              </a:solidFill>
            </a:endParaRPr>
          </a:p>
        </p:txBody>
      </p:sp>
      <p:graphicFrame>
        <p:nvGraphicFramePr>
          <p:cNvPr id="4" name="Content Placeholder 3"/>
          <p:cNvGraphicFramePr>
            <a:graphicFrameLocks noGrp="1"/>
          </p:cNvGraphicFramePr>
          <p:nvPr>
            <p:ph idx="1"/>
          </p:nvPr>
        </p:nvGraphicFramePr>
        <p:xfrm>
          <a:off x="1331640" y="1628800"/>
          <a:ext cx="4752528" cy="2776696"/>
        </p:xfrm>
        <a:graphic>
          <a:graphicData uri="http://schemas.openxmlformats.org/drawingml/2006/table">
            <a:tbl>
              <a:tblPr firstRow="1" bandRow="1">
                <a:tableStyleId>{5C22544A-7EE6-4342-B048-85BDC9FD1C3A}</a:tableStyleId>
              </a:tblPr>
              <a:tblGrid>
                <a:gridCol w="2232248"/>
                <a:gridCol w="1152128"/>
                <a:gridCol w="1368152"/>
              </a:tblGrid>
              <a:tr h="370840">
                <a:tc>
                  <a:txBody>
                    <a:bodyPr/>
                    <a:lstStyle/>
                    <a:p>
                      <a:r>
                        <a:rPr lang="en-US" dirty="0" smtClean="0"/>
                        <a:t>Products </a:t>
                      </a:r>
                      <a:endParaRPr lang="en-US" dirty="0"/>
                    </a:p>
                  </a:txBody>
                  <a:tcPr/>
                </a:tc>
                <a:tc>
                  <a:txBody>
                    <a:bodyPr/>
                    <a:lstStyle/>
                    <a:p>
                      <a:r>
                        <a:rPr lang="en-US" dirty="0" smtClean="0"/>
                        <a:t>IMPORTS</a:t>
                      </a:r>
                      <a:endParaRPr lang="en-US" dirty="0"/>
                    </a:p>
                  </a:txBody>
                  <a:tcPr/>
                </a:tc>
                <a:tc>
                  <a:txBody>
                    <a:bodyPr/>
                    <a:lstStyle/>
                    <a:p>
                      <a:r>
                        <a:rPr lang="en-US" dirty="0" smtClean="0"/>
                        <a:t>EXPORTS</a:t>
                      </a:r>
                      <a:endParaRPr lang="en-US" dirty="0"/>
                    </a:p>
                  </a:txBody>
                  <a:tcPr/>
                </a:tc>
              </a:tr>
              <a:tr h="370840">
                <a:tc>
                  <a:txBody>
                    <a:bodyPr/>
                    <a:lstStyle/>
                    <a:p>
                      <a:r>
                        <a:rPr lang="en-US" b="1" dirty="0" smtClean="0"/>
                        <a:t>Agri.raw materials</a:t>
                      </a:r>
                      <a:endParaRPr lang="en-US" b="1" dirty="0"/>
                    </a:p>
                  </a:txBody>
                  <a:tcPr/>
                </a:tc>
                <a:tc>
                  <a:txBody>
                    <a:bodyPr/>
                    <a:lstStyle/>
                    <a:p>
                      <a:pPr algn="ctr"/>
                      <a:r>
                        <a:rPr lang="en-US" b="1" baseline="0" dirty="0" smtClean="0"/>
                        <a:t>  </a:t>
                      </a:r>
                      <a:r>
                        <a:rPr lang="en-US" b="1" dirty="0" smtClean="0"/>
                        <a:t>2 %</a:t>
                      </a:r>
                      <a:endParaRPr lang="en-US" b="1" dirty="0"/>
                    </a:p>
                  </a:txBody>
                  <a:tcPr/>
                </a:tc>
                <a:tc>
                  <a:txBody>
                    <a:bodyPr/>
                    <a:lstStyle/>
                    <a:p>
                      <a:pPr algn="ctr"/>
                      <a:r>
                        <a:rPr lang="en-US" b="1" dirty="0" smtClean="0"/>
                        <a:t>  3%</a:t>
                      </a:r>
                      <a:endParaRPr lang="en-US" b="1" dirty="0"/>
                    </a:p>
                  </a:txBody>
                  <a:tcPr/>
                </a:tc>
              </a:tr>
              <a:tr h="370840">
                <a:tc>
                  <a:txBody>
                    <a:bodyPr/>
                    <a:lstStyle/>
                    <a:p>
                      <a:r>
                        <a:rPr lang="en-US" b="1" dirty="0" smtClean="0"/>
                        <a:t>food</a:t>
                      </a:r>
                      <a:endParaRPr lang="en-US" b="1" dirty="0"/>
                    </a:p>
                  </a:txBody>
                  <a:tcPr/>
                </a:tc>
                <a:tc>
                  <a:txBody>
                    <a:bodyPr/>
                    <a:lstStyle/>
                    <a:p>
                      <a:pPr algn="ctr"/>
                      <a:r>
                        <a:rPr lang="en-US" b="1" dirty="0" smtClean="0"/>
                        <a:t> 19%</a:t>
                      </a:r>
                      <a:endParaRPr lang="en-US" b="1" dirty="0"/>
                    </a:p>
                  </a:txBody>
                  <a:tcPr/>
                </a:tc>
                <a:tc>
                  <a:txBody>
                    <a:bodyPr/>
                    <a:lstStyle/>
                    <a:p>
                      <a:pPr algn="ctr"/>
                      <a:r>
                        <a:rPr lang="en-US" b="1" dirty="0" smtClean="0"/>
                        <a:t>16%</a:t>
                      </a:r>
                      <a:endParaRPr lang="en-US" b="1" dirty="0"/>
                    </a:p>
                  </a:txBody>
                  <a:tcPr/>
                </a:tc>
              </a:tr>
              <a:tr h="370840">
                <a:tc>
                  <a:txBody>
                    <a:bodyPr/>
                    <a:lstStyle/>
                    <a:p>
                      <a:r>
                        <a:rPr lang="en-US" b="1" dirty="0" smtClean="0">
                          <a:solidFill>
                            <a:srgbClr val="C00000"/>
                          </a:solidFill>
                        </a:rPr>
                        <a:t>Manufacturers </a:t>
                      </a:r>
                      <a:endParaRPr lang="en-US" b="1" dirty="0">
                        <a:solidFill>
                          <a:srgbClr val="C00000"/>
                        </a:solidFill>
                      </a:endParaRPr>
                    </a:p>
                  </a:txBody>
                  <a:tcPr/>
                </a:tc>
                <a:tc>
                  <a:txBody>
                    <a:bodyPr/>
                    <a:lstStyle/>
                    <a:p>
                      <a:pPr algn="ctr"/>
                      <a:r>
                        <a:rPr lang="en-US" b="1" dirty="0" smtClean="0">
                          <a:solidFill>
                            <a:srgbClr val="C00000"/>
                          </a:solidFill>
                        </a:rPr>
                        <a:t> 59%</a:t>
                      </a:r>
                      <a:endParaRPr lang="en-US" b="1" dirty="0">
                        <a:solidFill>
                          <a:srgbClr val="C00000"/>
                        </a:solidFill>
                      </a:endParaRPr>
                    </a:p>
                  </a:txBody>
                  <a:tcPr/>
                </a:tc>
                <a:tc>
                  <a:txBody>
                    <a:bodyPr/>
                    <a:lstStyle/>
                    <a:p>
                      <a:pPr algn="ctr"/>
                      <a:r>
                        <a:rPr lang="en-US" b="1" dirty="0" smtClean="0">
                          <a:solidFill>
                            <a:srgbClr val="C00000"/>
                          </a:solidFill>
                        </a:rPr>
                        <a:t>27%</a:t>
                      </a:r>
                      <a:endParaRPr lang="en-US" b="1" dirty="0">
                        <a:solidFill>
                          <a:srgbClr val="C00000"/>
                        </a:solidFill>
                      </a:endParaRPr>
                    </a:p>
                  </a:txBody>
                  <a:tcPr/>
                </a:tc>
              </a:tr>
              <a:tr h="551656">
                <a:tc>
                  <a:txBody>
                    <a:bodyPr/>
                    <a:lstStyle/>
                    <a:p>
                      <a:r>
                        <a:rPr lang="en-US" b="1" dirty="0" smtClean="0"/>
                        <a:t>Ores and metals</a:t>
                      </a:r>
                      <a:endParaRPr lang="en-US" b="1" dirty="0"/>
                    </a:p>
                  </a:txBody>
                  <a:tcPr/>
                </a:tc>
                <a:tc>
                  <a:txBody>
                    <a:bodyPr/>
                    <a:lstStyle/>
                    <a:p>
                      <a:pPr algn="ctr"/>
                      <a:r>
                        <a:rPr lang="en-US" b="1" dirty="0" smtClean="0"/>
                        <a:t>  4%</a:t>
                      </a:r>
                      <a:endParaRPr lang="en-US" b="1" dirty="0"/>
                    </a:p>
                  </a:txBody>
                  <a:tcPr/>
                </a:tc>
                <a:tc>
                  <a:txBody>
                    <a:bodyPr/>
                    <a:lstStyle/>
                    <a:p>
                      <a:pPr algn="ctr"/>
                      <a:r>
                        <a:rPr lang="en-US" b="1" dirty="0" smtClean="0"/>
                        <a:t>15%</a:t>
                      </a:r>
                      <a:endParaRPr lang="en-US" b="1" dirty="0"/>
                    </a:p>
                  </a:txBody>
                  <a:tcPr/>
                </a:tc>
              </a:tr>
              <a:tr h="370840">
                <a:tc>
                  <a:txBody>
                    <a:bodyPr/>
                    <a:lstStyle/>
                    <a:p>
                      <a:r>
                        <a:rPr lang="en-US" b="1" dirty="0" smtClean="0"/>
                        <a:t>fuels</a:t>
                      </a:r>
                      <a:endParaRPr lang="en-US" b="1" dirty="0"/>
                    </a:p>
                  </a:txBody>
                  <a:tcPr/>
                </a:tc>
                <a:tc>
                  <a:txBody>
                    <a:bodyPr/>
                    <a:lstStyle/>
                    <a:p>
                      <a:pPr algn="ctr"/>
                      <a:r>
                        <a:rPr lang="en-US" b="1" dirty="0" smtClean="0"/>
                        <a:t> 12%</a:t>
                      </a:r>
                      <a:endParaRPr lang="en-US" b="1" dirty="0"/>
                    </a:p>
                  </a:txBody>
                  <a:tcPr/>
                </a:tc>
                <a:tc>
                  <a:txBody>
                    <a:bodyPr/>
                    <a:lstStyle/>
                    <a:p>
                      <a:pPr algn="ctr"/>
                      <a:r>
                        <a:rPr lang="en-US" b="1" dirty="0" smtClean="0"/>
                        <a:t>35%</a:t>
                      </a:r>
                      <a:endParaRPr lang="en-US" b="1" dirty="0"/>
                    </a:p>
                  </a:txBody>
                  <a:tcPr/>
                </a:tc>
              </a:tr>
              <a:tr h="370840">
                <a:tc>
                  <a:txBody>
                    <a:bodyPr/>
                    <a:lstStyle/>
                    <a:p>
                      <a:r>
                        <a:rPr lang="en-US" b="1" dirty="0" smtClean="0"/>
                        <a:t>Other products</a:t>
                      </a:r>
                      <a:endParaRPr lang="en-US" b="1" dirty="0"/>
                    </a:p>
                  </a:txBody>
                  <a:tcPr/>
                </a:tc>
                <a:tc>
                  <a:txBody>
                    <a:bodyPr/>
                    <a:lstStyle/>
                    <a:p>
                      <a:pPr algn="ctr"/>
                      <a:r>
                        <a:rPr lang="en-US" b="1" dirty="0" smtClean="0"/>
                        <a:t>  0.12%</a:t>
                      </a:r>
                      <a:endParaRPr lang="en-US" b="1" dirty="0"/>
                    </a:p>
                  </a:txBody>
                  <a:tcPr/>
                </a:tc>
                <a:tc>
                  <a:txBody>
                    <a:bodyPr/>
                    <a:lstStyle/>
                    <a:p>
                      <a:pPr algn="ctr"/>
                      <a:r>
                        <a:rPr lang="en-US" b="1" dirty="0" smtClean="0"/>
                        <a:t>4%</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hangingPunct="1">
              <a:defRPr/>
            </a:pPr>
            <a:r>
              <a:rPr lang="en-US" sz="3200" cap="none" dirty="0" smtClean="0">
                <a:solidFill>
                  <a:srgbClr val="FFC000"/>
                </a:solidFill>
              </a:rPr>
              <a:t>Key Import Market Share</a:t>
            </a:r>
            <a:endParaRPr lang="en-US" sz="3200" cap="none" dirty="0">
              <a:solidFill>
                <a:srgbClr val="FFC000"/>
              </a:solidFill>
            </a:endParaRPr>
          </a:p>
        </p:txBody>
      </p:sp>
      <p:graphicFrame>
        <p:nvGraphicFramePr>
          <p:cNvPr id="4" name="Content Placeholder 3"/>
          <p:cNvGraphicFramePr>
            <a:graphicFrameLocks noGrp="1"/>
          </p:cNvGraphicFramePr>
          <p:nvPr>
            <p:ph idx="1"/>
          </p:nvPr>
        </p:nvGraphicFramePr>
        <p:xfrm>
          <a:off x="457200" y="1609725"/>
          <a:ext cx="7239000" cy="4820920"/>
        </p:xfrm>
        <a:graphic>
          <a:graphicData uri="http://schemas.openxmlformats.org/drawingml/2006/table">
            <a:tbl>
              <a:tblPr firstRow="1" bandRow="1">
                <a:tableStyleId>{5C22544A-7EE6-4342-B048-85BDC9FD1C3A}</a:tableStyleId>
              </a:tblPr>
              <a:tblGrid>
                <a:gridCol w="3619500"/>
                <a:gridCol w="3619500"/>
              </a:tblGrid>
              <a:tr h="370840">
                <a:tc>
                  <a:txBody>
                    <a:bodyPr/>
                    <a:lstStyle/>
                    <a:p>
                      <a:r>
                        <a:rPr lang="en-US" dirty="0" smtClean="0"/>
                        <a:t>REGION</a:t>
                      </a:r>
                      <a:endParaRPr lang="en-US" dirty="0"/>
                    </a:p>
                  </a:txBody>
                  <a:tcPr marL="80433" marR="80433"/>
                </a:tc>
                <a:tc>
                  <a:txBody>
                    <a:bodyPr/>
                    <a:lstStyle/>
                    <a:p>
                      <a:r>
                        <a:rPr lang="en-US" dirty="0" smtClean="0"/>
                        <a:t>IMPORT</a:t>
                      </a:r>
                      <a:r>
                        <a:rPr lang="en-US" baseline="0" dirty="0" smtClean="0"/>
                        <a:t> VOLUMES</a:t>
                      </a:r>
                      <a:endParaRPr lang="en-US" dirty="0"/>
                    </a:p>
                  </a:txBody>
                  <a:tcPr marL="80433" marR="80433"/>
                </a:tc>
              </a:tr>
              <a:tr h="370840">
                <a:tc>
                  <a:txBody>
                    <a:bodyPr/>
                    <a:lstStyle/>
                    <a:p>
                      <a:r>
                        <a:rPr lang="en-US" b="1" dirty="0" smtClean="0"/>
                        <a:t>EU</a:t>
                      </a:r>
                      <a:endParaRPr lang="en-US" b="1" dirty="0"/>
                    </a:p>
                  </a:txBody>
                  <a:tcPr marL="80433" marR="80433"/>
                </a:tc>
                <a:tc>
                  <a:txBody>
                    <a:bodyPr/>
                    <a:lstStyle/>
                    <a:p>
                      <a:r>
                        <a:rPr lang="en-US" b="1" dirty="0" smtClean="0"/>
                        <a:t>22%</a:t>
                      </a:r>
                      <a:endParaRPr lang="en-US" b="1" dirty="0"/>
                    </a:p>
                  </a:txBody>
                  <a:tcPr marL="80433" marR="80433"/>
                </a:tc>
              </a:tr>
              <a:tr h="370840">
                <a:tc>
                  <a:txBody>
                    <a:bodyPr/>
                    <a:lstStyle/>
                    <a:p>
                      <a:r>
                        <a:rPr lang="en-US" b="1" dirty="0" smtClean="0"/>
                        <a:t>CHINA</a:t>
                      </a:r>
                      <a:endParaRPr lang="en-US" b="1" dirty="0"/>
                    </a:p>
                  </a:txBody>
                  <a:tcPr marL="80433" marR="80433"/>
                </a:tc>
                <a:tc>
                  <a:txBody>
                    <a:bodyPr/>
                    <a:lstStyle/>
                    <a:p>
                      <a:r>
                        <a:rPr lang="en-US" b="1" dirty="0" smtClean="0"/>
                        <a:t>11%</a:t>
                      </a:r>
                      <a:endParaRPr lang="en-US" b="1" dirty="0"/>
                    </a:p>
                  </a:txBody>
                  <a:tcPr marL="80433" marR="80433"/>
                </a:tc>
              </a:tr>
              <a:tr h="370840">
                <a:tc>
                  <a:txBody>
                    <a:bodyPr/>
                    <a:lstStyle/>
                    <a:p>
                      <a:r>
                        <a:rPr lang="en-US" b="1" dirty="0" smtClean="0"/>
                        <a:t>SOUTH AFRICA</a:t>
                      </a:r>
                      <a:endParaRPr lang="en-US" b="1" dirty="0"/>
                    </a:p>
                  </a:txBody>
                  <a:tcPr marL="80433" marR="80433"/>
                </a:tc>
                <a:tc>
                  <a:txBody>
                    <a:bodyPr/>
                    <a:lstStyle/>
                    <a:p>
                      <a:r>
                        <a:rPr lang="en-US" b="1" dirty="0" smtClean="0"/>
                        <a:t>9%</a:t>
                      </a:r>
                      <a:endParaRPr lang="en-US" b="1" dirty="0"/>
                    </a:p>
                  </a:txBody>
                  <a:tcPr marL="80433" marR="80433"/>
                </a:tc>
              </a:tr>
              <a:tr h="370840">
                <a:tc>
                  <a:txBody>
                    <a:bodyPr/>
                    <a:lstStyle/>
                    <a:p>
                      <a:r>
                        <a:rPr lang="en-US" b="1" dirty="0" smtClean="0"/>
                        <a:t>COMESA</a:t>
                      </a:r>
                      <a:endParaRPr lang="en-US" b="1" dirty="0"/>
                    </a:p>
                  </a:txBody>
                  <a:tcPr marL="80433" marR="80433"/>
                </a:tc>
                <a:tc>
                  <a:txBody>
                    <a:bodyPr/>
                    <a:lstStyle/>
                    <a:p>
                      <a:r>
                        <a:rPr lang="en-US" b="1" dirty="0" smtClean="0"/>
                        <a:t>6%</a:t>
                      </a:r>
                      <a:endParaRPr lang="en-US" b="1" dirty="0"/>
                    </a:p>
                  </a:txBody>
                  <a:tcPr marL="80433" marR="80433"/>
                </a:tc>
              </a:tr>
              <a:tr h="370840">
                <a:tc>
                  <a:txBody>
                    <a:bodyPr/>
                    <a:lstStyle/>
                    <a:p>
                      <a:r>
                        <a:rPr lang="en-US" b="1" dirty="0" smtClean="0"/>
                        <a:t>USA</a:t>
                      </a:r>
                      <a:endParaRPr lang="en-US" b="1" dirty="0"/>
                    </a:p>
                  </a:txBody>
                  <a:tcPr marL="80433" marR="80433"/>
                </a:tc>
                <a:tc>
                  <a:txBody>
                    <a:bodyPr/>
                    <a:lstStyle/>
                    <a:p>
                      <a:r>
                        <a:rPr lang="en-US" b="1" dirty="0" smtClean="0"/>
                        <a:t>7%</a:t>
                      </a:r>
                      <a:endParaRPr lang="en-US" b="1" dirty="0"/>
                    </a:p>
                  </a:txBody>
                  <a:tcPr marL="80433" marR="80433"/>
                </a:tc>
              </a:tr>
              <a:tr h="370840">
                <a:tc>
                  <a:txBody>
                    <a:bodyPr/>
                    <a:lstStyle/>
                    <a:p>
                      <a:r>
                        <a:rPr lang="en-US" b="1" dirty="0" smtClean="0">
                          <a:solidFill>
                            <a:srgbClr val="C00000"/>
                          </a:solidFill>
                        </a:rPr>
                        <a:t>INDIA</a:t>
                      </a:r>
                      <a:endParaRPr lang="en-US" b="1" dirty="0">
                        <a:solidFill>
                          <a:srgbClr val="C00000"/>
                        </a:solidFill>
                      </a:endParaRPr>
                    </a:p>
                  </a:txBody>
                  <a:tcPr marL="80433" marR="80433"/>
                </a:tc>
                <a:tc>
                  <a:txBody>
                    <a:bodyPr/>
                    <a:lstStyle/>
                    <a:p>
                      <a:r>
                        <a:rPr lang="en-US" b="1" dirty="0" smtClean="0">
                          <a:solidFill>
                            <a:srgbClr val="C00000"/>
                          </a:solidFill>
                        </a:rPr>
                        <a:t>5%  (4% in 2010)</a:t>
                      </a:r>
                      <a:endParaRPr lang="en-US" b="1" dirty="0">
                        <a:solidFill>
                          <a:srgbClr val="C00000"/>
                        </a:solidFill>
                      </a:endParaRPr>
                    </a:p>
                  </a:txBody>
                  <a:tcPr marL="80433" marR="80433"/>
                </a:tc>
              </a:tr>
              <a:tr h="370840">
                <a:tc>
                  <a:txBody>
                    <a:bodyPr/>
                    <a:lstStyle/>
                    <a:p>
                      <a:r>
                        <a:rPr lang="en-US" b="1" dirty="0" err="1" smtClean="0"/>
                        <a:t>RoW</a:t>
                      </a:r>
                      <a:endParaRPr lang="en-US" b="1" dirty="0"/>
                    </a:p>
                  </a:txBody>
                  <a:tcPr marL="80433" marR="80433"/>
                </a:tc>
                <a:tc>
                  <a:txBody>
                    <a:bodyPr/>
                    <a:lstStyle/>
                    <a:p>
                      <a:r>
                        <a:rPr lang="en-US" b="1" dirty="0" smtClean="0"/>
                        <a:t>26%</a:t>
                      </a:r>
                      <a:endParaRPr lang="en-US" b="1" dirty="0"/>
                    </a:p>
                  </a:txBody>
                  <a:tcPr marL="80433" marR="80433"/>
                </a:tc>
              </a:tr>
              <a:tr h="370840">
                <a:tc>
                  <a:txBody>
                    <a:bodyPr/>
                    <a:lstStyle/>
                    <a:p>
                      <a:r>
                        <a:rPr lang="en-US" b="1" dirty="0" smtClean="0"/>
                        <a:t>UAE</a:t>
                      </a:r>
                      <a:endParaRPr lang="en-US" b="1" dirty="0"/>
                    </a:p>
                  </a:txBody>
                  <a:tcPr marL="80433" marR="80433"/>
                </a:tc>
                <a:tc>
                  <a:txBody>
                    <a:bodyPr/>
                    <a:lstStyle/>
                    <a:p>
                      <a:r>
                        <a:rPr lang="en-US" b="1" dirty="0" smtClean="0"/>
                        <a:t>5%</a:t>
                      </a:r>
                      <a:endParaRPr lang="en-US" b="1" dirty="0"/>
                    </a:p>
                  </a:txBody>
                  <a:tcPr marL="80433" marR="80433"/>
                </a:tc>
              </a:tr>
              <a:tr h="370840">
                <a:tc>
                  <a:txBody>
                    <a:bodyPr/>
                    <a:lstStyle/>
                    <a:p>
                      <a:r>
                        <a:rPr lang="en-US" b="1" dirty="0" smtClean="0"/>
                        <a:t>SAUDI ARABIA</a:t>
                      </a:r>
                      <a:endParaRPr lang="en-US" b="1" dirty="0"/>
                    </a:p>
                  </a:txBody>
                  <a:tcPr marL="80433" marR="80433"/>
                </a:tc>
                <a:tc>
                  <a:txBody>
                    <a:bodyPr/>
                    <a:lstStyle/>
                    <a:p>
                      <a:r>
                        <a:rPr lang="en-US" b="1" dirty="0" smtClean="0"/>
                        <a:t>4%</a:t>
                      </a:r>
                      <a:endParaRPr lang="en-US" b="1" dirty="0"/>
                    </a:p>
                  </a:txBody>
                  <a:tcPr marL="80433" marR="80433"/>
                </a:tc>
              </a:tr>
              <a:tr h="370840">
                <a:tc>
                  <a:txBody>
                    <a:bodyPr/>
                    <a:lstStyle/>
                    <a:p>
                      <a:r>
                        <a:rPr lang="en-US" b="1" dirty="0" smtClean="0"/>
                        <a:t>TURKEY</a:t>
                      </a:r>
                      <a:endParaRPr lang="en-US" b="1" dirty="0"/>
                    </a:p>
                  </a:txBody>
                  <a:tcPr marL="80433" marR="80433"/>
                </a:tc>
                <a:tc>
                  <a:txBody>
                    <a:bodyPr/>
                    <a:lstStyle/>
                    <a:p>
                      <a:r>
                        <a:rPr lang="en-US" b="1" dirty="0" smtClean="0"/>
                        <a:t>3%</a:t>
                      </a:r>
                      <a:endParaRPr lang="en-US" b="1" dirty="0"/>
                    </a:p>
                  </a:txBody>
                  <a:tcPr marL="80433" marR="80433"/>
                </a:tc>
              </a:tr>
              <a:tr h="370840">
                <a:tc>
                  <a:txBody>
                    <a:bodyPr/>
                    <a:lstStyle/>
                    <a:p>
                      <a:r>
                        <a:rPr lang="en-US" b="1" dirty="0" smtClean="0"/>
                        <a:t>KUWAIT</a:t>
                      </a:r>
                      <a:endParaRPr lang="en-US" b="1" dirty="0"/>
                    </a:p>
                  </a:txBody>
                  <a:tcPr marL="80433" marR="80433"/>
                </a:tc>
                <a:tc>
                  <a:txBody>
                    <a:bodyPr/>
                    <a:lstStyle/>
                    <a:p>
                      <a:r>
                        <a:rPr lang="en-US" b="1" dirty="0" smtClean="0"/>
                        <a:t>3%</a:t>
                      </a:r>
                      <a:endParaRPr lang="en-US" b="1" dirty="0"/>
                    </a:p>
                  </a:txBody>
                  <a:tcPr marL="80433" marR="80433"/>
                </a:tc>
              </a:tr>
              <a:tr h="370840">
                <a:tc>
                  <a:txBody>
                    <a:bodyPr/>
                    <a:lstStyle/>
                    <a:p>
                      <a:endParaRPr lang="en-US" b="1" dirty="0"/>
                    </a:p>
                  </a:txBody>
                  <a:tcPr marL="80433" marR="80433"/>
                </a:tc>
                <a:tc>
                  <a:txBody>
                    <a:bodyPr/>
                    <a:lstStyle/>
                    <a:p>
                      <a:endParaRPr lang="en-US" b="1" dirty="0"/>
                    </a:p>
                  </a:txBody>
                  <a:tcPr marL="80433" marR="80433"/>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10475</TotalTime>
  <Words>3206</Words>
  <Application>Microsoft Office PowerPoint</Application>
  <PresentationFormat>On-screen Show (4:3)</PresentationFormat>
  <Paragraphs>263</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   </vt:lpstr>
      <vt:lpstr>PRESENTATION ITEMS</vt:lpstr>
      <vt:lpstr>Slide 3</vt:lpstr>
      <vt:lpstr>COMESA region</vt:lpstr>
      <vt:lpstr>   To Date Achievements</vt:lpstr>
      <vt:lpstr>Market  opportunities .</vt:lpstr>
      <vt:lpstr>   Major Export Markets Share;</vt:lpstr>
      <vt:lpstr>Global Comesa Imports &amp; Exports by Sectors</vt:lpstr>
      <vt:lpstr>Key Import Market Share</vt:lpstr>
      <vt:lpstr>Understanding the TRIPARTITE FTA</vt:lpstr>
      <vt:lpstr> Investment Opportunities in the Region</vt:lpstr>
      <vt:lpstr>    Tools for Investment and Trade Mechanisms.</vt:lpstr>
      <vt:lpstr> COMESA TRADE ,Investment AND PRIVATE SECTOR Support  Institutions.</vt:lpstr>
      <vt:lpstr>CONT….</vt:lpstr>
      <vt:lpstr>INDIA &amp; COMESA COOPERATION</vt:lpstr>
      <vt:lpstr>COMESA EXPORTS TO INDIA</vt:lpstr>
      <vt:lpstr>SOME barriers against COMESA exports in third country markets. </vt:lpstr>
      <vt:lpstr>Key Focus areas- india AND comesa coop..</vt:lpstr>
      <vt:lpstr>Cont….</vt:lpstr>
      <vt:lpstr>MOU BTN INDIA AND COMESA</vt:lpstr>
      <vt:lpstr>India’s Duty Free Tariff Preference (DFTP) Scheme for Eligible LDCs in COMESA(TRADE IN GOODS) </vt:lpstr>
      <vt:lpstr>Proposed recomm.</vt:lpstr>
      <vt:lpstr>SME development</vt:lpstr>
      <vt:lpstr>Proposed recomm</vt:lpstr>
      <vt:lpstr>Trade in services</vt:lpstr>
      <vt:lpstr>COOPERATION APPROACH</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COMESA,  PROMOTING REGIONAL INTERGRATION THROUGH TRADE AND INVESTMENT</dc:title>
  <dc:creator>CBC</dc:creator>
  <cp:lastModifiedBy>suwera</cp:lastModifiedBy>
  <cp:revision>221</cp:revision>
  <dcterms:created xsi:type="dcterms:W3CDTF">2011-05-01T19:13:07Z</dcterms:created>
  <dcterms:modified xsi:type="dcterms:W3CDTF">2013-03-18T18:41:17Z</dcterms:modified>
</cp:coreProperties>
</file>